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6" r:id="rId4"/>
    <p:sldId id="259" r:id="rId5"/>
    <p:sldId id="263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image" Target="../media/image9.wmf"/><Relationship Id="rId7" Type="http://schemas.openxmlformats.org/officeDocument/2006/relationships/image" Target="../media/image13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6" Type="http://schemas.openxmlformats.org/officeDocument/2006/relationships/image" Target="../media/image12.wmf"/><Relationship Id="rId11" Type="http://schemas.openxmlformats.org/officeDocument/2006/relationships/image" Target="../media/image17.wmf"/><Relationship Id="rId5" Type="http://schemas.openxmlformats.org/officeDocument/2006/relationships/image" Target="../media/image11.wmf"/><Relationship Id="rId10" Type="http://schemas.openxmlformats.org/officeDocument/2006/relationships/image" Target="../media/image16.wmf"/><Relationship Id="rId4" Type="http://schemas.openxmlformats.org/officeDocument/2006/relationships/image" Target="../media/image10.wmf"/><Relationship Id="rId9" Type="http://schemas.openxmlformats.org/officeDocument/2006/relationships/image" Target="../media/image15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Relationship Id="rId4" Type="http://schemas.openxmlformats.org/officeDocument/2006/relationships/image" Target="../media/image21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wmf"/><Relationship Id="rId1" Type="http://schemas.openxmlformats.org/officeDocument/2006/relationships/image" Target="../media/image28.wmf"/><Relationship Id="rId6" Type="http://schemas.openxmlformats.org/officeDocument/2006/relationships/image" Target="../media/image33.wmf"/><Relationship Id="rId5" Type="http://schemas.openxmlformats.org/officeDocument/2006/relationships/image" Target="../media/image32.wmf"/><Relationship Id="rId4" Type="http://schemas.openxmlformats.org/officeDocument/2006/relationships/image" Target="../media/image31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41.wmf"/><Relationship Id="rId3" Type="http://schemas.openxmlformats.org/officeDocument/2006/relationships/image" Target="../media/image36.wmf"/><Relationship Id="rId7" Type="http://schemas.openxmlformats.org/officeDocument/2006/relationships/image" Target="../media/image40.wmf"/><Relationship Id="rId2" Type="http://schemas.openxmlformats.org/officeDocument/2006/relationships/image" Target="../media/image35.wmf"/><Relationship Id="rId1" Type="http://schemas.openxmlformats.org/officeDocument/2006/relationships/image" Target="../media/image34.png"/><Relationship Id="rId6" Type="http://schemas.openxmlformats.org/officeDocument/2006/relationships/image" Target="../media/image39.wmf"/><Relationship Id="rId11" Type="http://schemas.openxmlformats.org/officeDocument/2006/relationships/image" Target="../media/image44.wmf"/><Relationship Id="rId5" Type="http://schemas.openxmlformats.org/officeDocument/2006/relationships/image" Target="../media/image38.wmf"/><Relationship Id="rId10" Type="http://schemas.openxmlformats.org/officeDocument/2006/relationships/image" Target="../media/image43.wmf"/><Relationship Id="rId4" Type="http://schemas.openxmlformats.org/officeDocument/2006/relationships/image" Target="../media/image37.wmf"/><Relationship Id="rId9" Type="http://schemas.openxmlformats.org/officeDocument/2006/relationships/image" Target="../media/image42.wmf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31T03:33:58.377"/>
    </inkml:context>
    <inkml:brush xml:id="br0">
      <inkml:brushProperty name="width" value="0.08819" units="cm"/>
      <inkml:brushProperty name="height" value="0.08819" units="cm"/>
      <inkml:brushProperty name="color" value="#FF0000"/>
      <inkml:brushProperty name="ignorePressure" value="1"/>
    </inkml:brush>
  </inkml:definitions>
  <inkml:trace contextRef="#ctx0" brushRef="#br0">0 1,'2'9,"0"0,0 0,1 0,0 0,0-1,1 1,0-1,0 0,1 0,0 0,1-1,2 3,7 12,91 130,23 35,-99-138,-1 2,18 48,-35-65,-2 2,-1-1,-2 1,-1 0,0 27,7 45,2 12,-2 85,-11-166,3 24,2-1,3-1,17 59,-1-57,-20-51,-1 0,0 0,0 1,-1-1,0 8,2 34,-3-1,-2 1,-4 32,0 18,2 13,3 155,11-163,-6-62,0 42,-5-54,0 36,-2-65,-1 0,1-1,-1 1,0 0,-1 0,1 0,-1-1,0 1,-2 2,4-7,0 0,-1 0,1-1,-1 1,1 0,-1 0,0 0,1-1,-1 1,0 0,0 0,1-1,-1 1,0-1,0 1,0-1,0 1,1-1,-1 0,0 1,0-1,0 0,0 0,0 1,0-1,0 0,0 0,0 0,-1 0,0-1,0 0,0 0,0 1,0-1,1-1,-1 1,0 0,0 0,1-1,-1 1,0-1,1 1,-1-2,-5-6,0 0,1 0,0-1,-3-7,-7-12,-1 1,-1 1,-2 0,-10-9,-1-4,26 29,16 14,17 14,-19-10,-2 1,1 1,-1-1,0 1,0 1,-1-1,-1 1,1 0,-2 0,2 6,6 19,-1 1,2 18,-9-37,-1-6,1 0,1-1,0 1,0-1,1 0,0 0,1 0,0-1,1 0,1 0,-9-8,0-1,0 0,0 1,0-1,1 0,-1 0,0 0,0 1,1-1,-1 0,0 0,0 0,1 1,-1-1,0 0,0 0,1 0,-1 0,0 0,1 0,-1 0,0 0,1 0,-1 0,0 0,1 0,-1 0,0 0,0 0,1 0,-1 0,0 0,1 0,-1 0,0 0,0 0,1-1,4-11,-2-23,-3 32,-1-51,1 19,1 0,3-16,-2 39,0-1,1 1,1 0,0 0,0 1,1-1,1 1,5-9,19-23,-20 29,1-1,-2 0,7-14,-6 4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31T03:36:52.317"/>
    </inkml:context>
    <inkml:brush xml:id="br0">
      <inkml:brushProperty name="width" value="0.08819" units="cm"/>
      <inkml:brushProperty name="height" value="0.08819" units="cm"/>
      <inkml:brushProperty name="color" value="#FF0000"/>
      <inkml:brushProperty name="ignorePressure" value="1"/>
    </inkml:brush>
  </inkml:definitions>
  <inkml:trace contextRef="#ctx0" brushRef="#br0">0 1,'2'9,"0"0,0 0,1 0,0 0,0-1,1 1,0-1,0 0,1 0,0 0,1-1,2 3,7 12,91 130,23 35,-99-138,-1 2,18 48,-35-65,-2 2,-1-1,-2 1,-1 0,0 27,7 45,2 12,-2 85,-11-166,3 24,2-1,3-1,17 59,-1-57,-20-51,-1 0,0 0,0 1,-1-1,0 8,2 34,-3-1,-2 1,-4 32,0 18,2 13,3 155,11-163,-6-62,0 42,-5-54,0 36,-2-65,-1 0,1-1,-1 1,0 0,-1 0,1 0,-1-1,0 1,-2 2,4-7,0 0,-1 0,1-1,-1 1,1 0,-1 0,0 0,1-1,-1 1,0 0,0 0,1-1,-1 1,0-1,0 1,0-1,0 1,1-1,-1 0,0 1,0-1,0 0,0 0,0 1,0-1,0 0,0 0,0 0,-1 0,0-1,0 0,0 0,0 1,0-1,1-1,-1 1,0 0,0 0,1-1,-1 1,0-1,1 1,-1-2,-5-6,0 0,1 0,0-1,-3-7,-7-12,-1 1,-1 1,-2 0,-10-9,-1-4,26 29,16 14,17 14,-19-10,-2 1,1 1,-1-1,0 1,0 1,-1-1,-1 1,1 0,-2 0,2 6,6 19,-1 1,2 18,-9-37,-1-6,1 0,1-1,0 1,0-1,1 0,0 0,1 0,0-1,1 0,1 0,-9-8,0-1,0 0,0 1,0-1,1 0,-1 0,0 0,0 1,1-1,-1 0,0 0,0 0,1 1,-1-1,0 0,0 0,1 0,-1 0,0 0,1 0,-1 0,0 0,1 0,-1 0,0 0,1 0,-1 0,0 0,0 0,1 0,-1 0,0 0,1 0,-1 0,0 0,0 0,1-1,4-11,-2-23,-3 32,-1-51,1 19,1 0,3-16,-2 39,0-1,1 1,1 0,0 0,0 1,1-1,1 1,5-9,19-23,-20 29,1-1,-2 0,7-14,-6 4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31T03:44:10.301"/>
    </inkml:context>
    <inkml:brush xml:id="br0">
      <inkml:brushProperty name="width" value="0.08819" units="cm"/>
      <inkml:brushProperty name="height" value="0.08819" units="cm"/>
      <inkml:brushProperty name="color" value="#FF0000"/>
      <inkml:brushProperty name="ignorePressure" value="1"/>
    </inkml:brush>
  </inkml:definitions>
  <inkml:trace contextRef="#ctx0" brushRef="#br0">0 1,'2'9,"0"0,0 0,1 0,0 0,0-1,1 1,0-1,0 0,1 0,0 0,1-1,2 3,7 12,91 130,23 35,-99-138,-1 2,18 48,-35-65,-2 2,-1-1,-2 1,-1 0,0 27,7 45,2 12,-2 85,-11-166,3 24,2-1,3-1,17 59,-1-57,-20-51,-1 0,0 0,0 1,-1-1,0 8,2 34,-3-1,-2 1,-4 32,0 18,2 13,3 155,11-163,-6-62,0 42,-5-54,0 36,-2-65,-1 0,1-1,-1 1,0 0,-1 0,1 0,-1-1,0 1,-2 2,4-7,0 0,-1 0,1-1,-1 1,1 0,-1 0,0 0,1-1,-1 1,0 0,0 0,1-1,-1 1,0-1,0 1,0-1,0 1,1-1,-1 0,0 1,0-1,0 0,0 0,0 1,0-1,0 0,0 0,0 0,-1 0,0-1,0 0,0 0,0 1,0-1,1-1,-1 1,0 0,0 0,1-1,-1 1,0-1,1 1,-1-2,-5-6,0 0,1 0,0-1,-3-7,-7-12,-1 1,-1 1,-2 0,-10-9,-1-4,26 29,16 14,17 14,-19-10,-2 1,1 1,-1-1,0 1,0 1,-1-1,-1 1,1 0,-2 0,2 6,6 19,-1 1,2 18,-9-37,-1-6,1 0,1-1,0 1,0-1,1 0,0 0,1 0,0-1,1 0,1 0,-9-8,0-1,0 0,0 1,0-1,1 0,-1 0,0 0,0 1,1-1,-1 0,0 0,0 0,1 1,-1-1,0 0,0 0,1 0,-1 0,0 0,1 0,-1 0,0 0,1 0,-1 0,0 0,1 0,-1 0,0 0,0 0,1 0,-1 0,0 0,1 0,-1 0,0 0,0 0,1-1,4-11,-2-23,-3 32,-1-51,1 19,1 0,3-16,-2 39,0-1,1 1,1 0,0 0,0 1,1-1,1 1,5-9,19-23,-20 29,1-1,-2 0,7-14,-6 4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31T03:44:10.302"/>
    </inkml:context>
    <inkml:brush xml:id="br0">
      <inkml:brushProperty name="width" value="0.08819" units="cm"/>
      <inkml:brushProperty name="height" value="0.08819" units="cm"/>
      <inkml:brushProperty name="color" value="#FF0000"/>
      <inkml:brushProperty name="ignorePressure" value="1"/>
    </inkml:brush>
  </inkml:definitions>
  <inkml:trace contextRef="#ctx0" brushRef="#br0">0 1,'2'9,"0"0,0 0,1 0,0 0,0-1,1 1,0-1,0 0,1 0,0 0,1-1,2 3,7 12,91 130,23 35,-99-138,-1 2,18 48,-35-65,-2 2,-1-1,-2 1,-1 0,0 27,7 45,2 12,-2 85,-11-166,3 24,2-1,3-1,17 59,-1-57,-20-51,-1 0,0 0,0 1,-1-1,0 8,2 34,-3-1,-2 1,-4 32,0 18,2 13,3 155,11-163,-6-62,0 42,-5-54,0 36,-2-65,-1 0,1-1,-1 1,0 0,-1 0,1 0,-1-1,0 1,-2 2,4-7,0 0,-1 0,1-1,-1 1,1 0,-1 0,0 0,1-1,-1 1,0 0,0 0,1-1,-1 1,0-1,0 1,0-1,0 1,1-1,-1 0,0 1,0-1,0 0,0 0,0 1,0-1,0 0,0 0,0 0,-1 0,0-1,0 0,0 0,0 1,0-1,1-1,-1 1,0 0,0 0,1-1,-1 1,0-1,1 1,-1-2,-5-6,0 0,1 0,0-1,-3-7,-7-12,-1 1,-1 1,-2 0,-10-9,-1-4,26 29,16 14,17 14,-19-10,-2 1,1 1,-1-1,0 1,0 1,-1-1,-1 1,1 0,-2 0,2 6,6 19,-1 1,2 18,-9-37,-1-6,1 0,1-1,0 1,0-1,1 0,0 0,1 0,0-1,1 0,1 0,-9-8,0-1,0 0,0 1,0-1,1 0,-1 0,0 0,0 1,1-1,-1 0,0 0,0 0,1 1,-1-1,0 0,0 0,1 0,-1 0,0 0,1 0,-1 0,0 0,1 0,-1 0,0 0,1 0,-1 0,0 0,0 0,1 0,-1 0,0 0,1 0,-1 0,0 0,0 0,1-1,4-11,-2-23,-3 32,-1-51,1 19,1 0,3-16,-2 39,0-1,1 1,1 0,0 0,0 1,1-1,1 1,5-9,19-23,-20 29,1-1,-2 0,7-14,-6 4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ECADCF-CE45-438F-8E88-5F91C00C1A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5A1BAE-1869-42ED-BC60-3324C624F55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BDDC41-FC0C-44CD-B821-CA4F5D850E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0CBFA-B41F-43E6-960A-800EDFA3E80B}" type="datetimeFigureOut">
              <a:rPr lang="en-US" smtClean="0"/>
              <a:t>6/4/2018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F03C08-0A19-47A5-B25A-3D5F64E1F5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DE9E52-74E6-4957-978A-5E0AD046DE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26815-C713-46D2-8ACA-BFF67F3DD0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1332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F91918-0D9A-41B3-A1CE-A32ECD338E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64477A3-8CB0-4F86-83D5-A6E736BD8B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640005-9419-4BB7-9D1D-BED72C96DA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0CBFA-B41F-43E6-960A-800EDFA3E80B}" type="datetimeFigureOut">
              <a:rPr lang="en-US" smtClean="0"/>
              <a:t>6/4/2018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6D37E8-5EAC-470C-B248-F67637CBAB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B19F06-ADFB-43E9-8B18-8FCA46A5B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26815-C713-46D2-8ACA-BFF67F3DD0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213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40A0266-E845-4860-BACD-33C80F1D84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4BCAE5-C298-4E23-9E81-A2D605A10B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061051-B63A-4CF9-922C-5E74BA093C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0CBFA-B41F-43E6-960A-800EDFA3E80B}" type="datetimeFigureOut">
              <a:rPr lang="en-US" smtClean="0"/>
              <a:t>6/4/2018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8704C9-28FB-4866-8C89-82A0D0446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DD740F-4622-41D6-9BB7-1111178D8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26815-C713-46D2-8ACA-BFF67F3DD0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980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057798-E590-40EB-9A93-932B3EF6F8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E20CBD-0D21-4711-8C86-2739BCC70D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9D2BA6-DCCD-47D8-8B28-D1979386B4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0CBFA-B41F-43E6-960A-800EDFA3E80B}" type="datetimeFigureOut">
              <a:rPr lang="en-US" smtClean="0"/>
              <a:t>6/4/2018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593A2B-DEC9-4C23-9A70-A66CB40583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E807D8-B94E-4C20-9D1B-E0D55D37EC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26815-C713-46D2-8ACA-BFF67F3DD0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282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F817B2-9E25-4B0E-9D46-1FD1AEA7AF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56C3AB-014A-40F1-92EB-60F5A5FFD3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F26EB-C9F9-4002-92D7-9B5752D8F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0CBFA-B41F-43E6-960A-800EDFA3E80B}" type="datetimeFigureOut">
              <a:rPr lang="en-US" smtClean="0"/>
              <a:t>6/4/2018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00EBCD-234D-4713-9990-B30B40A6F9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F7F98C-E118-4BEA-8222-E3C9D5F833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26815-C713-46D2-8ACA-BFF67F3DD0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973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1F0417-C010-4FFB-950D-E3137C8685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87E448-89D4-4814-AFBE-975995D79FA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5A5501-801C-4AB5-A23A-2B59AB7C3D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C74E7B7-744A-4348-81EC-620DD31D5A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0CBFA-B41F-43E6-960A-800EDFA3E80B}" type="datetimeFigureOut">
              <a:rPr lang="en-US" smtClean="0"/>
              <a:t>6/4/2018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D90A6C-2B32-4B02-8790-6F56BDBDB4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063CD7-1B04-47ED-A906-C27CF02A85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26815-C713-46D2-8ACA-BFF67F3DD0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326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CD7386-EA25-4E40-951F-11EB5B6AED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A86633-C59A-4233-94AD-25C990A480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3AE3278-E1E4-4E3C-B69D-C0E41B9FDB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5F367FD-BF16-43CA-8D30-315F7684449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204AA04-A95E-4FFD-8AA0-64EC7A331D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F1B2CA6-2757-4D16-94F4-44763D5B6A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0CBFA-B41F-43E6-960A-800EDFA3E80B}" type="datetimeFigureOut">
              <a:rPr lang="en-US" smtClean="0"/>
              <a:t>6/4/2018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3FE503C-B9E4-4FAA-B9CB-BDE986ACA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554F883-A10B-495B-8580-BF6994248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26815-C713-46D2-8ACA-BFF67F3DD0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3794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60BF82-CF96-483E-9A27-639F7EAAD7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028E47A-3FF4-45D4-B8AF-5519F615AB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0CBFA-B41F-43E6-960A-800EDFA3E80B}" type="datetimeFigureOut">
              <a:rPr lang="en-US" smtClean="0"/>
              <a:t>6/4/2018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C30A8A-E166-4C2F-A9FC-BB3CA386B3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0AB81F-3E54-419A-B2C9-12C6BBA0BB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26815-C713-46D2-8ACA-BFF67F3DD0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602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52B2522-941A-4385-95DF-E166DD080D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0CBFA-B41F-43E6-960A-800EDFA3E80B}" type="datetimeFigureOut">
              <a:rPr lang="en-US" smtClean="0"/>
              <a:t>6/4/2018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6D147BA-F6E6-404B-A9C0-C32FC2CD12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177F0C-8A6B-43F5-9250-80384E2CF1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26815-C713-46D2-8ACA-BFF67F3DD0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244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47B442-CD9D-4DD0-A8D2-B5991E9A1E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1223B4-8B9B-4892-8B18-72019E2494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6894FC-09A7-40D2-83B5-2C2ED25240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16A9D7-A9FD-48CA-9B0E-A9B04A9CD8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0CBFA-B41F-43E6-960A-800EDFA3E80B}" type="datetimeFigureOut">
              <a:rPr lang="en-US" smtClean="0"/>
              <a:t>6/4/2018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6B4875-48E6-4183-B676-C958870F1E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EE1CB0-27CA-4B5B-920F-31BAD34370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26815-C713-46D2-8ACA-BFF67F3DD0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6135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C55F3A-F531-4380-AAE4-A0334A4D59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08EB7A9-8EC8-4331-B55A-BF0B5DEABA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965E66-C5F7-4C5E-A6A2-E24491F6DA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F73DBB-34B3-4D62-9F96-47F8D063B7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0CBFA-B41F-43E6-960A-800EDFA3E80B}" type="datetimeFigureOut">
              <a:rPr lang="en-US" smtClean="0"/>
              <a:t>6/4/2018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768471-E8C7-41A4-A366-87B299A401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57F6FF-B9B1-4596-8DD1-695C8AE2CE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26815-C713-46D2-8ACA-BFF67F3DD0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6650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4EF5FAC-68E0-49D1-A469-E5BE769F5A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769EBF-36B5-405B-AB5C-EE02D0F75A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8DB7D9-3C82-4B38-9B3F-058137511B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00CBFA-B41F-43E6-960A-800EDFA3E80B}" type="datetimeFigureOut">
              <a:rPr lang="en-US" smtClean="0"/>
              <a:t>6/4/2018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0B16B2-52B2-4880-9076-85BEAD4CCF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5D3427-ADA1-4E5B-954E-B960452BEA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E26815-C713-46D2-8ACA-BFF67F3DD0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612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customXml" Target="../ink/ink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customXml" Target="../ink/ink4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6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5.wmf"/><Relationship Id="rId4" Type="http://schemas.openxmlformats.org/officeDocument/2006/relationships/image" Target="../media/image2.wmf"/><Relationship Id="rId9" Type="http://schemas.openxmlformats.org/officeDocument/2006/relationships/oleObject" Target="../embeddings/oleObject4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13" Type="http://schemas.openxmlformats.org/officeDocument/2006/relationships/oleObject" Target="../embeddings/oleObject11.bin"/><Relationship Id="rId18" Type="http://schemas.openxmlformats.org/officeDocument/2006/relationships/image" Target="../media/image14.wmf"/><Relationship Id="rId3" Type="http://schemas.openxmlformats.org/officeDocument/2006/relationships/oleObject" Target="../embeddings/oleObject6.bin"/><Relationship Id="rId21" Type="http://schemas.openxmlformats.org/officeDocument/2006/relationships/oleObject" Target="../embeddings/oleObject15.bin"/><Relationship Id="rId7" Type="http://schemas.openxmlformats.org/officeDocument/2006/relationships/oleObject" Target="../embeddings/oleObject8.bin"/><Relationship Id="rId12" Type="http://schemas.openxmlformats.org/officeDocument/2006/relationships/image" Target="../media/image11.wmf"/><Relationship Id="rId17" Type="http://schemas.openxmlformats.org/officeDocument/2006/relationships/oleObject" Target="../embeddings/oleObject13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3.wmf"/><Relationship Id="rId20" Type="http://schemas.openxmlformats.org/officeDocument/2006/relationships/image" Target="../media/image15.wmf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wmf"/><Relationship Id="rId11" Type="http://schemas.openxmlformats.org/officeDocument/2006/relationships/oleObject" Target="../embeddings/oleObject10.bin"/><Relationship Id="rId24" Type="http://schemas.openxmlformats.org/officeDocument/2006/relationships/image" Target="../media/image17.wmf"/><Relationship Id="rId5" Type="http://schemas.openxmlformats.org/officeDocument/2006/relationships/oleObject" Target="../embeddings/oleObject7.bin"/><Relationship Id="rId15" Type="http://schemas.openxmlformats.org/officeDocument/2006/relationships/oleObject" Target="../embeddings/oleObject12.bin"/><Relationship Id="rId23" Type="http://schemas.openxmlformats.org/officeDocument/2006/relationships/oleObject" Target="../embeddings/oleObject16.bin"/><Relationship Id="rId10" Type="http://schemas.openxmlformats.org/officeDocument/2006/relationships/image" Target="../media/image10.wmf"/><Relationship Id="rId19" Type="http://schemas.openxmlformats.org/officeDocument/2006/relationships/oleObject" Target="../embeddings/oleObject14.bin"/><Relationship Id="rId4" Type="http://schemas.openxmlformats.org/officeDocument/2006/relationships/image" Target="../media/image7.wmf"/><Relationship Id="rId9" Type="http://schemas.openxmlformats.org/officeDocument/2006/relationships/oleObject" Target="../embeddings/oleObject9.bin"/><Relationship Id="rId14" Type="http://schemas.openxmlformats.org/officeDocument/2006/relationships/image" Target="../media/image12.wmf"/><Relationship Id="rId22" Type="http://schemas.openxmlformats.org/officeDocument/2006/relationships/image" Target="../media/image16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13" Type="http://schemas.openxmlformats.org/officeDocument/2006/relationships/oleObject" Target="../embeddings/oleObject19.bin"/><Relationship Id="rId3" Type="http://schemas.openxmlformats.org/officeDocument/2006/relationships/image" Target="../media/image22.wmf"/><Relationship Id="rId7" Type="http://schemas.openxmlformats.org/officeDocument/2006/relationships/image" Target="../media/image26.wmf"/><Relationship Id="rId12" Type="http://schemas.openxmlformats.org/officeDocument/2006/relationships/image" Target="../media/image19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21.wmf"/><Relationship Id="rId1" Type="http://schemas.openxmlformats.org/officeDocument/2006/relationships/vmlDrawing" Target="../drawings/vmlDrawing3.vml"/><Relationship Id="rId6" Type="http://schemas.openxmlformats.org/officeDocument/2006/relationships/image" Target="../media/image25.wmf"/><Relationship Id="rId11" Type="http://schemas.openxmlformats.org/officeDocument/2006/relationships/oleObject" Target="../embeddings/oleObject18.bin"/><Relationship Id="rId5" Type="http://schemas.openxmlformats.org/officeDocument/2006/relationships/image" Target="../media/image24.wmf"/><Relationship Id="rId15" Type="http://schemas.openxmlformats.org/officeDocument/2006/relationships/oleObject" Target="../embeddings/oleObject20.bin"/><Relationship Id="rId10" Type="http://schemas.openxmlformats.org/officeDocument/2006/relationships/image" Target="../media/image18.wmf"/><Relationship Id="rId4" Type="http://schemas.openxmlformats.org/officeDocument/2006/relationships/image" Target="../media/image23.png"/><Relationship Id="rId9" Type="http://schemas.openxmlformats.org/officeDocument/2006/relationships/oleObject" Target="../embeddings/oleObject17.bin"/><Relationship Id="rId14" Type="http://schemas.openxmlformats.org/officeDocument/2006/relationships/image" Target="../media/image20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wmf"/><Relationship Id="rId13" Type="http://schemas.openxmlformats.org/officeDocument/2006/relationships/oleObject" Target="../embeddings/oleObject26.bin"/><Relationship Id="rId3" Type="http://schemas.openxmlformats.org/officeDocument/2006/relationships/oleObject" Target="../embeddings/oleObject21.bin"/><Relationship Id="rId7" Type="http://schemas.openxmlformats.org/officeDocument/2006/relationships/oleObject" Target="../embeddings/oleObject23.bin"/><Relationship Id="rId12" Type="http://schemas.openxmlformats.org/officeDocument/2006/relationships/image" Target="../media/image3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9.wmf"/><Relationship Id="rId11" Type="http://schemas.openxmlformats.org/officeDocument/2006/relationships/oleObject" Target="../embeddings/oleObject25.bin"/><Relationship Id="rId5" Type="http://schemas.openxmlformats.org/officeDocument/2006/relationships/oleObject" Target="../embeddings/oleObject22.bin"/><Relationship Id="rId10" Type="http://schemas.openxmlformats.org/officeDocument/2006/relationships/image" Target="../media/image31.wmf"/><Relationship Id="rId4" Type="http://schemas.openxmlformats.org/officeDocument/2006/relationships/image" Target="../media/image28.wmf"/><Relationship Id="rId9" Type="http://schemas.openxmlformats.org/officeDocument/2006/relationships/oleObject" Target="../embeddings/oleObject24.bin"/><Relationship Id="rId14" Type="http://schemas.openxmlformats.org/officeDocument/2006/relationships/image" Target="../media/image33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wmf"/><Relationship Id="rId13" Type="http://schemas.openxmlformats.org/officeDocument/2006/relationships/oleObject" Target="../embeddings/oleObject32.bin"/><Relationship Id="rId18" Type="http://schemas.openxmlformats.org/officeDocument/2006/relationships/image" Target="../media/image41.wmf"/><Relationship Id="rId3" Type="http://schemas.openxmlformats.org/officeDocument/2006/relationships/oleObject" Target="../embeddings/oleObject27.bin"/><Relationship Id="rId21" Type="http://schemas.openxmlformats.org/officeDocument/2006/relationships/oleObject" Target="../embeddings/oleObject36.bin"/><Relationship Id="rId7" Type="http://schemas.openxmlformats.org/officeDocument/2006/relationships/oleObject" Target="../embeddings/oleObject29.bin"/><Relationship Id="rId12" Type="http://schemas.openxmlformats.org/officeDocument/2006/relationships/image" Target="../media/image38.wmf"/><Relationship Id="rId17" Type="http://schemas.openxmlformats.org/officeDocument/2006/relationships/oleObject" Target="../embeddings/oleObject34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40.wmf"/><Relationship Id="rId20" Type="http://schemas.openxmlformats.org/officeDocument/2006/relationships/image" Target="../media/image42.wmf"/><Relationship Id="rId1" Type="http://schemas.openxmlformats.org/officeDocument/2006/relationships/vmlDrawing" Target="../drawings/vmlDrawing5.vml"/><Relationship Id="rId6" Type="http://schemas.openxmlformats.org/officeDocument/2006/relationships/image" Target="../media/image35.wmf"/><Relationship Id="rId11" Type="http://schemas.openxmlformats.org/officeDocument/2006/relationships/oleObject" Target="../embeddings/oleObject31.bin"/><Relationship Id="rId24" Type="http://schemas.openxmlformats.org/officeDocument/2006/relationships/image" Target="../media/image44.wmf"/><Relationship Id="rId5" Type="http://schemas.openxmlformats.org/officeDocument/2006/relationships/oleObject" Target="../embeddings/oleObject28.bin"/><Relationship Id="rId15" Type="http://schemas.openxmlformats.org/officeDocument/2006/relationships/oleObject" Target="../embeddings/oleObject33.bin"/><Relationship Id="rId23" Type="http://schemas.openxmlformats.org/officeDocument/2006/relationships/oleObject" Target="../embeddings/oleObject37.bin"/><Relationship Id="rId10" Type="http://schemas.openxmlformats.org/officeDocument/2006/relationships/image" Target="../media/image37.wmf"/><Relationship Id="rId19" Type="http://schemas.openxmlformats.org/officeDocument/2006/relationships/oleObject" Target="../embeddings/oleObject35.bin"/><Relationship Id="rId4" Type="http://schemas.openxmlformats.org/officeDocument/2006/relationships/image" Target="../media/image34.png"/><Relationship Id="rId9" Type="http://schemas.openxmlformats.org/officeDocument/2006/relationships/oleObject" Target="../embeddings/oleObject30.bin"/><Relationship Id="rId14" Type="http://schemas.openxmlformats.org/officeDocument/2006/relationships/image" Target="../media/image39.wmf"/><Relationship Id="rId22" Type="http://schemas.openxmlformats.org/officeDocument/2006/relationships/image" Target="../media/image4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26B3E7-021C-40AC-AC69-F028E260BA75}"/>
              </a:ext>
            </a:extLst>
          </p:cNvPr>
          <p:cNvSpPr txBox="1">
            <a:spLocks/>
          </p:cNvSpPr>
          <p:nvPr/>
        </p:nvSpPr>
        <p:spPr>
          <a:xfrm>
            <a:off x="4585253" y="366991"/>
            <a:ext cx="2511287" cy="557350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u="sng">
                <a:latin typeface="+mn-lt"/>
              </a:rPr>
              <a:t>F.4 Entropy</a:t>
            </a:r>
            <a:endParaRPr lang="en-US" sz="3600" b="1" u="sng" dirty="0">
              <a:latin typeface="+mn-lt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B462E54-C386-469B-B4D1-0B6243B2F3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355" y="924341"/>
            <a:ext cx="3407466" cy="2743299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Ink 3">
                <a:extLst>
                  <a:ext uri="{FF2B5EF4-FFF2-40B4-BE49-F238E27FC236}">
                    <a16:creationId xmlns:a16="http://schemas.microsoft.com/office/drawing/2014/main" id="{EACD5548-12E5-4EC7-BA13-160B9FDA3D9B}"/>
                  </a:ext>
                </a:extLst>
              </p14:cNvPr>
              <p14:cNvContentPartPr/>
              <p14:nvPr/>
            </p14:nvContentPartPr>
            <p14:xfrm>
              <a:off x="2781682" y="2067265"/>
              <a:ext cx="277560" cy="1120320"/>
            </p14:xfrm>
          </p:contentPart>
        </mc:Choice>
        <mc:Fallback xmlns="">
          <p:pic>
            <p:nvPicPr>
              <p:cNvPr id="4" name="Ink 3">
                <a:extLst>
                  <a:ext uri="{FF2B5EF4-FFF2-40B4-BE49-F238E27FC236}">
                    <a16:creationId xmlns:a16="http://schemas.microsoft.com/office/drawing/2014/main" id="{EACD5548-12E5-4EC7-BA13-160B9FDA3D9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65842" y="2051785"/>
                <a:ext cx="308880" cy="1152000"/>
              </a:xfrm>
              <a:prstGeom prst="rect">
                <a:avLst/>
              </a:prstGeom>
            </p:spPr>
          </p:pic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DE6FF57F-B9F9-4302-9EF5-DEB785814A77}"/>
              </a:ext>
            </a:extLst>
          </p:cNvPr>
          <p:cNvSpPr txBox="1"/>
          <p:nvPr/>
        </p:nvSpPr>
        <p:spPr>
          <a:xfrm>
            <a:off x="5267739" y="1051360"/>
            <a:ext cx="5879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What energy conversions are happening/going to happen?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DAE057D-1123-41C2-BC15-CF564EB70B44}"/>
              </a:ext>
            </a:extLst>
          </p:cNvPr>
          <p:cNvSpPr txBox="1"/>
          <p:nvPr/>
        </p:nvSpPr>
        <p:spPr>
          <a:xfrm>
            <a:off x="5310653" y="1569264"/>
            <a:ext cx="52915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Dude’s gravitational potential energy to kinetic energy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D95A3DF-F109-4971-8D20-F4EFF9ACE11D}"/>
              </a:ext>
            </a:extLst>
          </p:cNvPr>
          <p:cNvSpPr txBox="1"/>
          <p:nvPr/>
        </p:nvSpPr>
        <p:spPr>
          <a:xfrm>
            <a:off x="5310653" y="2099047"/>
            <a:ext cx="4776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Dude’s kinetic energy to water’s internal energy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7CD0E87-75E8-450C-9307-0E27A8D4EB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355" y="3925052"/>
            <a:ext cx="3407466" cy="2743299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72A7A44F-11CB-4D62-A244-08731BD8E82C}"/>
                  </a:ext>
                </a:extLst>
              </p14:cNvPr>
              <p14:cNvContentPartPr/>
              <p14:nvPr/>
            </p14:nvContentPartPr>
            <p14:xfrm rot="10524694">
              <a:off x="2459755" y="5306008"/>
              <a:ext cx="277560" cy="1120320"/>
            </p14:xfrm>
          </p:contentPart>
        </mc:Choice>
        <mc:Fallback xmlns=""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72A7A44F-11CB-4D62-A244-08731BD8E82C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 rot="10524694">
                <a:off x="2443915" y="5290528"/>
                <a:ext cx="308880" cy="1152000"/>
              </a:xfrm>
              <a:prstGeom prst="rect">
                <a:avLst/>
              </a:prstGeom>
            </p:spPr>
          </p:pic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FB90F38D-3397-43B0-B200-79894C3BAF41}"/>
              </a:ext>
            </a:extLst>
          </p:cNvPr>
          <p:cNvSpPr txBox="1"/>
          <p:nvPr/>
        </p:nvSpPr>
        <p:spPr>
          <a:xfrm>
            <a:off x="5199677" y="3925052"/>
            <a:ext cx="5879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What energy conversions are happening/going to happen?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8E0182C-65A1-4EEF-8B84-98C02AE6F7E6}"/>
              </a:ext>
            </a:extLst>
          </p:cNvPr>
          <p:cNvSpPr txBox="1"/>
          <p:nvPr/>
        </p:nvSpPr>
        <p:spPr>
          <a:xfrm>
            <a:off x="5199677" y="4496679"/>
            <a:ext cx="46665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Water’s internal energy to dude’s kinetic energy.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A98F772-DCED-4E03-A4BE-0D43BB2273AA}"/>
              </a:ext>
            </a:extLst>
          </p:cNvPr>
          <p:cNvSpPr txBox="1"/>
          <p:nvPr/>
        </p:nvSpPr>
        <p:spPr>
          <a:xfrm>
            <a:off x="5199677" y="4972739"/>
            <a:ext cx="5254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Dude’s kinetic energy to gravitational potential energy.</a:t>
            </a:r>
          </a:p>
        </p:txBody>
      </p:sp>
    </p:spTree>
    <p:extLst>
      <p:ext uri="{BB962C8B-B14F-4D97-AF65-F5344CB8AC3E}">
        <p14:creationId xmlns:p14="http://schemas.microsoft.com/office/powerpoint/2010/main" val="3084306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1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FDA02CD-CC1A-4B93-BD6A-0C32E658B35F}"/>
              </a:ext>
            </a:extLst>
          </p:cNvPr>
          <p:cNvSpPr txBox="1"/>
          <p:nvPr/>
        </p:nvSpPr>
        <p:spPr>
          <a:xfrm>
            <a:off x="646043" y="979077"/>
            <a:ext cx="106309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First law doesn’t not in principle preclude the last scenario from happening, as energy is conserved either way.  </a:t>
            </a:r>
          </a:p>
          <a:p>
            <a:r>
              <a:rPr lang="en-US" dirty="0"/>
              <a:t>Consider ‘orderliness’ of the energy.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AE30AE9-3420-410C-84D0-8DF7601B9DE1}"/>
              </a:ext>
            </a:extLst>
          </p:cNvPr>
          <p:cNvSpPr txBox="1">
            <a:spLocks/>
          </p:cNvSpPr>
          <p:nvPr/>
        </p:nvSpPr>
        <p:spPr>
          <a:xfrm>
            <a:off x="5118652" y="218952"/>
            <a:ext cx="2511287" cy="557350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u="sng">
                <a:latin typeface="+mn-lt"/>
              </a:rPr>
              <a:t>F.4 Entropy</a:t>
            </a:r>
            <a:endParaRPr lang="en-US" sz="3600" b="1" u="sng" dirty="0">
              <a:latin typeface="+mn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B75C15A-8261-49EF-8B1D-7042D732C696}"/>
              </a:ext>
            </a:extLst>
          </p:cNvPr>
          <p:cNvSpPr txBox="1"/>
          <p:nvPr/>
        </p:nvSpPr>
        <p:spPr>
          <a:xfrm>
            <a:off x="646043" y="4485315"/>
            <a:ext cx="506568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Energy goes from gravitational potential energy </a:t>
            </a:r>
          </a:p>
          <a:p>
            <a:r>
              <a:rPr lang="en-US" dirty="0"/>
              <a:t>which is ‘ordered’, to internal energy, which is more </a:t>
            </a:r>
          </a:p>
          <a:p>
            <a:r>
              <a:rPr lang="en-US" dirty="0"/>
              <a:t>‘disordered’, random and chaotic.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7E848D3-0A92-494A-92CC-D80D51CA5E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355" y="2037522"/>
            <a:ext cx="2765505" cy="2226466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3864EC2B-D189-4DD3-8BBB-8CE4A1BE665F}"/>
                  </a:ext>
                </a:extLst>
              </p14:cNvPr>
              <p14:cNvContentPartPr/>
              <p14:nvPr/>
            </p14:nvContentPartPr>
            <p14:xfrm>
              <a:off x="2129107" y="3072776"/>
              <a:ext cx="277560" cy="1120320"/>
            </p14:xfrm>
          </p:contentPart>
        </mc:Choice>
        <mc:Fallback xmlns=""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3864EC2B-D189-4DD3-8BBB-8CE4A1BE665F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13267" y="3057296"/>
                <a:ext cx="308880" cy="1152000"/>
              </a:xfrm>
              <a:prstGeom prst="rect">
                <a:avLst/>
              </a:prstGeom>
            </p:spPr>
          </p:pic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742DA34A-0809-4FB7-9A25-1164CCE1BB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5176" y="2037522"/>
            <a:ext cx="2765505" cy="2226466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0C0D581E-E860-4E8C-A33A-EA6C8CAB0B4C}"/>
                  </a:ext>
                </a:extLst>
              </p14:cNvPr>
              <p14:cNvContentPartPr/>
              <p14:nvPr/>
            </p14:nvContentPartPr>
            <p14:xfrm rot="10524694">
              <a:off x="7750188" y="3024424"/>
              <a:ext cx="277560" cy="1120320"/>
            </p14:xfrm>
          </p:contentPart>
        </mc:Choice>
        <mc:Fallback xmlns=""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0C0D581E-E860-4E8C-A33A-EA6C8CAB0B4C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 rot="10524694">
                <a:off x="7734348" y="3008944"/>
                <a:ext cx="308880" cy="1152000"/>
              </a:xfrm>
              <a:prstGeom prst="rect">
                <a:avLst/>
              </a:prstGeom>
            </p:spPr>
          </p:pic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5A636FE1-BD90-4C39-9188-7FA2EB5E2FDC}"/>
              </a:ext>
            </a:extLst>
          </p:cNvPr>
          <p:cNvSpPr txBox="1"/>
          <p:nvPr/>
        </p:nvSpPr>
        <p:spPr>
          <a:xfrm>
            <a:off x="6216523" y="4485315"/>
            <a:ext cx="45612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Energy goes from ‘disordered’ internal energy, </a:t>
            </a:r>
          </a:p>
          <a:p>
            <a:r>
              <a:rPr lang="en-US" dirty="0"/>
              <a:t>to ‘ordered’ gravitational potential energy,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2DE0FF2-D230-4BA5-88C1-0FC00206987E}"/>
              </a:ext>
            </a:extLst>
          </p:cNvPr>
          <p:cNvSpPr txBox="1"/>
          <p:nvPr/>
        </p:nvSpPr>
        <p:spPr>
          <a:xfrm>
            <a:off x="2572339" y="5791200"/>
            <a:ext cx="6778394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Apparently, energy conversions that get more disordered are allowed, </a:t>
            </a:r>
          </a:p>
          <a:p>
            <a:r>
              <a:rPr lang="en-US" dirty="0"/>
              <a:t>but ones which get more ordered are not.  </a:t>
            </a:r>
          </a:p>
        </p:txBody>
      </p:sp>
    </p:spTree>
    <p:extLst>
      <p:ext uri="{BB962C8B-B14F-4D97-AF65-F5344CB8AC3E}">
        <p14:creationId xmlns:p14="http://schemas.microsoft.com/office/powerpoint/2010/main" val="585570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E89AE9-E395-448A-8A6D-F4609D3D47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34548" y="406747"/>
            <a:ext cx="9144000" cy="557350"/>
          </a:xfrm>
        </p:spPr>
        <p:txBody>
          <a:bodyPr>
            <a:normAutofit fontScale="90000"/>
          </a:bodyPr>
          <a:lstStyle/>
          <a:p>
            <a:r>
              <a:rPr lang="en-US" sz="3600" b="1" u="sng" dirty="0">
                <a:latin typeface="+mn-lt"/>
              </a:rPr>
              <a:t>F.4 Entropy</a:t>
            </a:r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3DAC87E0-A825-4BE3-B816-D8EAB5E969D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6377403"/>
              </p:ext>
            </p:extLst>
          </p:nvPr>
        </p:nvGraphicFramePr>
        <p:xfrm>
          <a:off x="510244" y="2210615"/>
          <a:ext cx="3978918" cy="4240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1" name="Bitmap Image" r:id="rId3" imgW="2522160" imgH="2689920" progId="Paint.Picture">
                  <p:embed/>
                </p:oleObj>
              </mc:Choice>
              <mc:Fallback>
                <p:oleObj name="Bitmap Image" r:id="rId3" imgW="2522160" imgH="2689920" progId="Paint.Picture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C3CEDBF4-977C-4599-82A9-B925D4B9888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0244" y="2210615"/>
                        <a:ext cx="3978918" cy="4240638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869C0BD4-9690-48EC-BF8E-C46B0D443003}"/>
              </a:ext>
            </a:extLst>
          </p:cNvPr>
          <p:cNvCxnSpPr>
            <a:cxnSpLocks/>
          </p:cNvCxnSpPr>
          <p:nvPr/>
        </p:nvCxnSpPr>
        <p:spPr>
          <a:xfrm flipH="1" flipV="1">
            <a:off x="409131" y="3214057"/>
            <a:ext cx="491217" cy="306541"/>
          </a:xfrm>
          <a:prstGeom prst="straightConnector1">
            <a:avLst/>
          </a:prstGeom>
          <a:ln w="63500">
            <a:solidFill>
              <a:schemeClr val="tx2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041AC7AF-EA92-4A41-8FCF-3FED3DA18EA5}"/>
              </a:ext>
            </a:extLst>
          </p:cNvPr>
          <p:cNvSpPr txBox="1"/>
          <p:nvPr/>
        </p:nvSpPr>
        <p:spPr>
          <a:xfrm>
            <a:off x="715616" y="500992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6B83FB48-243C-41C1-BF98-31AFC64A152D}"/>
              </a:ext>
            </a:extLst>
          </p:cNvPr>
          <p:cNvCxnSpPr>
            <a:cxnSpLocks/>
          </p:cNvCxnSpPr>
          <p:nvPr/>
        </p:nvCxnSpPr>
        <p:spPr>
          <a:xfrm flipH="1" flipV="1">
            <a:off x="1566187" y="2451823"/>
            <a:ext cx="1" cy="526610"/>
          </a:xfrm>
          <a:prstGeom prst="straightConnector1">
            <a:avLst/>
          </a:prstGeom>
          <a:ln w="63500">
            <a:solidFill>
              <a:schemeClr val="tx2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D06450E0-2843-4CA0-8A71-7BA2AC14232A}"/>
              </a:ext>
            </a:extLst>
          </p:cNvPr>
          <p:cNvCxnSpPr>
            <a:cxnSpLocks/>
          </p:cNvCxnSpPr>
          <p:nvPr/>
        </p:nvCxnSpPr>
        <p:spPr>
          <a:xfrm flipH="1" flipV="1">
            <a:off x="1581529" y="2169414"/>
            <a:ext cx="580921" cy="365932"/>
          </a:xfrm>
          <a:prstGeom prst="straightConnector1">
            <a:avLst/>
          </a:prstGeom>
          <a:ln w="63500">
            <a:solidFill>
              <a:schemeClr val="tx2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76C1E22D-7C78-4CB1-A2E9-3718986099DF}"/>
              </a:ext>
            </a:extLst>
          </p:cNvPr>
          <p:cNvCxnSpPr>
            <a:cxnSpLocks/>
          </p:cNvCxnSpPr>
          <p:nvPr/>
        </p:nvCxnSpPr>
        <p:spPr>
          <a:xfrm flipH="1">
            <a:off x="715616" y="4485326"/>
            <a:ext cx="337974" cy="524602"/>
          </a:xfrm>
          <a:prstGeom prst="straightConnector1">
            <a:avLst/>
          </a:prstGeom>
          <a:ln w="63500">
            <a:solidFill>
              <a:schemeClr val="tx2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12DF2B6-B687-4E8B-809A-35B92037A415}"/>
              </a:ext>
            </a:extLst>
          </p:cNvPr>
          <p:cNvCxnSpPr>
            <a:cxnSpLocks/>
          </p:cNvCxnSpPr>
          <p:nvPr/>
        </p:nvCxnSpPr>
        <p:spPr>
          <a:xfrm flipV="1">
            <a:off x="1145956" y="5224412"/>
            <a:ext cx="651743" cy="130630"/>
          </a:xfrm>
          <a:prstGeom prst="straightConnector1">
            <a:avLst/>
          </a:prstGeom>
          <a:ln w="63500">
            <a:solidFill>
              <a:schemeClr val="tx2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77933A2-96FE-4DD2-ABB0-26B33BEB41F6}"/>
              </a:ext>
            </a:extLst>
          </p:cNvPr>
          <p:cNvCxnSpPr>
            <a:cxnSpLocks/>
          </p:cNvCxnSpPr>
          <p:nvPr/>
        </p:nvCxnSpPr>
        <p:spPr>
          <a:xfrm>
            <a:off x="3153540" y="2733722"/>
            <a:ext cx="149721" cy="503129"/>
          </a:xfrm>
          <a:prstGeom prst="straightConnector1">
            <a:avLst/>
          </a:prstGeom>
          <a:ln w="63500">
            <a:solidFill>
              <a:schemeClr val="tx2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5E548E1-6488-42B9-9209-43625E5C125E}"/>
              </a:ext>
            </a:extLst>
          </p:cNvPr>
          <p:cNvCxnSpPr>
            <a:cxnSpLocks/>
          </p:cNvCxnSpPr>
          <p:nvPr/>
        </p:nvCxnSpPr>
        <p:spPr>
          <a:xfrm flipV="1">
            <a:off x="4128175" y="2521992"/>
            <a:ext cx="360987" cy="497005"/>
          </a:xfrm>
          <a:prstGeom prst="straightConnector1">
            <a:avLst/>
          </a:prstGeom>
          <a:ln w="63500">
            <a:solidFill>
              <a:schemeClr val="tx2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70250F10-9FD2-4E9F-8693-19BBB18258AA}"/>
              </a:ext>
            </a:extLst>
          </p:cNvPr>
          <p:cNvCxnSpPr>
            <a:cxnSpLocks/>
          </p:cNvCxnSpPr>
          <p:nvPr/>
        </p:nvCxnSpPr>
        <p:spPr>
          <a:xfrm flipH="1">
            <a:off x="1566187" y="5722797"/>
            <a:ext cx="491218" cy="222701"/>
          </a:xfrm>
          <a:prstGeom prst="straightConnector1">
            <a:avLst/>
          </a:prstGeom>
          <a:ln w="63500">
            <a:solidFill>
              <a:schemeClr val="tx2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427FA08-AFB0-4571-B13A-F20066FD00A2}"/>
              </a:ext>
            </a:extLst>
          </p:cNvPr>
          <p:cNvCxnSpPr>
            <a:cxnSpLocks/>
          </p:cNvCxnSpPr>
          <p:nvPr/>
        </p:nvCxnSpPr>
        <p:spPr>
          <a:xfrm flipH="1" flipV="1">
            <a:off x="2612123" y="5522690"/>
            <a:ext cx="451222" cy="606276"/>
          </a:xfrm>
          <a:prstGeom prst="straightConnector1">
            <a:avLst/>
          </a:prstGeom>
          <a:ln w="63500">
            <a:solidFill>
              <a:schemeClr val="tx2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ECCF642-ACC5-4BB3-97C9-5080EFFF12DE}"/>
              </a:ext>
            </a:extLst>
          </p:cNvPr>
          <p:cNvCxnSpPr>
            <a:cxnSpLocks/>
          </p:cNvCxnSpPr>
          <p:nvPr/>
        </p:nvCxnSpPr>
        <p:spPr>
          <a:xfrm>
            <a:off x="3136220" y="4159446"/>
            <a:ext cx="431286" cy="325880"/>
          </a:xfrm>
          <a:prstGeom prst="straightConnector1">
            <a:avLst/>
          </a:prstGeom>
          <a:ln w="63500">
            <a:solidFill>
              <a:schemeClr val="tx2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26504FE-9845-4D77-92AE-FF1B2B714187}"/>
              </a:ext>
            </a:extLst>
          </p:cNvPr>
          <p:cNvCxnSpPr>
            <a:cxnSpLocks/>
          </p:cNvCxnSpPr>
          <p:nvPr/>
        </p:nvCxnSpPr>
        <p:spPr>
          <a:xfrm>
            <a:off x="3143431" y="5242388"/>
            <a:ext cx="719042" cy="480409"/>
          </a:xfrm>
          <a:prstGeom prst="straightConnector1">
            <a:avLst/>
          </a:prstGeom>
          <a:ln w="63500">
            <a:solidFill>
              <a:schemeClr val="tx2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F9D7F49-7DBA-42C9-86D8-83E716CAA024}"/>
              </a:ext>
            </a:extLst>
          </p:cNvPr>
          <p:cNvCxnSpPr>
            <a:cxnSpLocks/>
          </p:cNvCxnSpPr>
          <p:nvPr/>
        </p:nvCxnSpPr>
        <p:spPr>
          <a:xfrm flipV="1">
            <a:off x="4058724" y="4596373"/>
            <a:ext cx="430438" cy="224101"/>
          </a:xfrm>
          <a:prstGeom prst="straightConnector1">
            <a:avLst/>
          </a:prstGeom>
          <a:ln w="63500">
            <a:solidFill>
              <a:schemeClr val="tx2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EB1B04F-BB6E-4705-9B30-31504D8BD07A}"/>
              </a:ext>
            </a:extLst>
          </p:cNvPr>
          <p:cNvCxnSpPr>
            <a:cxnSpLocks/>
          </p:cNvCxnSpPr>
          <p:nvPr/>
        </p:nvCxnSpPr>
        <p:spPr>
          <a:xfrm flipH="1" flipV="1">
            <a:off x="1797699" y="3315051"/>
            <a:ext cx="229245" cy="457045"/>
          </a:xfrm>
          <a:prstGeom prst="straightConnector1">
            <a:avLst/>
          </a:prstGeom>
          <a:ln w="63500">
            <a:solidFill>
              <a:schemeClr val="tx2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7008C5F-216D-4D06-BB07-3123988055CC}"/>
              </a:ext>
            </a:extLst>
          </p:cNvPr>
          <p:cNvCxnSpPr>
            <a:cxnSpLocks/>
          </p:cNvCxnSpPr>
          <p:nvPr/>
        </p:nvCxnSpPr>
        <p:spPr>
          <a:xfrm flipH="1">
            <a:off x="3577591" y="3787608"/>
            <a:ext cx="1009372" cy="325486"/>
          </a:xfrm>
          <a:prstGeom prst="line">
            <a:avLst/>
          </a:prstGeom>
          <a:ln w="508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Arrow: Curved Right 19">
            <a:extLst>
              <a:ext uri="{FF2B5EF4-FFF2-40B4-BE49-F238E27FC236}">
                <a16:creationId xmlns:a16="http://schemas.microsoft.com/office/drawing/2014/main" id="{CB65A30A-E730-4413-AC84-EA35E6C92856}"/>
              </a:ext>
            </a:extLst>
          </p:cNvPr>
          <p:cNvSpPr/>
          <p:nvPr/>
        </p:nvSpPr>
        <p:spPr>
          <a:xfrm rot="15049513">
            <a:off x="4232429" y="3689184"/>
            <a:ext cx="466986" cy="375961"/>
          </a:xfrm>
          <a:prstGeom prst="curv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FC6D63E8-A18C-49FA-BF96-91311E4F8402}"/>
              </a:ext>
            </a:extLst>
          </p:cNvPr>
          <p:cNvCxnSpPr>
            <a:cxnSpLocks/>
            <a:endCxn id="4" idx="2"/>
          </p:cNvCxnSpPr>
          <p:nvPr/>
        </p:nvCxnSpPr>
        <p:spPr>
          <a:xfrm flipH="1">
            <a:off x="2499703" y="5756952"/>
            <a:ext cx="1215861" cy="694301"/>
          </a:xfrm>
          <a:prstGeom prst="line">
            <a:avLst/>
          </a:prstGeom>
          <a:ln w="508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4CA8E61A-2D07-43D9-BC42-BA126740F098}"/>
              </a:ext>
            </a:extLst>
          </p:cNvPr>
          <p:cNvCxnSpPr>
            <a:cxnSpLocks/>
          </p:cNvCxnSpPr>
          <p:nvPr/>
        </p:nvCxnSpPr>
        <p:spPr>
          <a:xfrm flipH="1">
            <a:off x="2884029" y="3519492"/>
            <a:ext cx="593658" cy="1187204"/>
          </a:xfrm>
          <a:prstGeom prst="line">
            <a:avLst/>
          </a:prstGeom>
          <a:ln w="508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9CE758E-C4D8-4187-888D-AEA6C48D1E5E}"/>
              </a:ext>
            </a:extLst>
          </p:cNvPr>
          <p:cNvCxnSpPr>
            <a:cxnSpLocks/>
          </p:cNvCxnSpPr>
          <p:nvPr/>
        </p:nvCxnSpPr>
        <p:spPr>
          <a:xfrm flipH="1">
            <a:off x="2548772" y="2520816"/>
            <a:ext cx="1189562" cy="416943"/>
          </a:xfrm>
          <a:prstGeom prst="line">
            <a:avLst/>
          </a:prstGeom>
          <a:ln w="508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B0E9AC6-BB8F-4368-AD18-3A991580070D}"/>
              </a:ext>
            </a:extLst>
          </p:cNvPr>
          <p:cNvCxnSpPr>
            <a:cxnSpLocks/>
          </p:cNvCxnSpPr>
          <p:nvPr/>
        </p:nvCxnSpPr>
        <p:spPr>
          <a:xfrm flipH="1" flipV="1">
            <a:off x="381475" y="4417951"/>
            <a:ext cx="1118082" cy="67375"/>
          </a:xfrm>
          <a:prstGeom prst="line">
            <a:avLst/>
          </a:prstGeom>
          <a:ln w="508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Arrow: Curved Right 24">
            <a:extLst>
              <a:ext uri="{FF2B5EF4-FFF2-40B4-BE49-F238E27FC236}">
                <a16:creationId xmlns:a16="http://schemas.microsoft.com/office/drawing/2014/main" id="{E3FCFF4E-0F2E-4A5C-B91A-3CAEA9DBA2BE}"/>
              </a:ext>
            </a:extLst>
          </p:cNvPr>
          <p:cNvSpPr/>
          <p:nvPr/>
        </p:nvSpPr>
        <p:spPr>
          <a:xfrm rot="1578641">
            <a:off x="3182466" y="3518021"/>
            <a:ext cx="466986" cy="317819"/>
          </a:xfrm>
          <a:prstGeom prst="curv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6" name="Arrow: Curved Right 25">
            <a:extLst>
              <a:ext uri="{FF2B5EF4-FFF2-40B4-BE49-F238E27FC236}">
                <a16:creationId xmlns:a16="http://schemas.microsoft.com/office/drawing/2014/main" id="{01C01E28-0789-41AB-B5F7-C8CF6953AE25}"/>
              </a:ext>
            </a:extLst>
          </p:cNvPr>
          <p:cNvSpPr/>
          <p:nvPr/>
        </p:nvSpPr>
        <p:spPr>
          <a:xfrm rot="3484535">
            <a:off x="2444062" y="6244398"/>
            <a:ext cx="466986" cy="317819"/>
          </a:xfrm>
          <a:prstGeom prst="curvedRightArrow">
            <a:avLst>
              <a:gd name="adj1" fmla="val 23600"/>
              <a:gd name="adj2" fmla="val 50000"/>
              <a:gd name="adj3" fmla="val 25000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7" name="Arrow: Curved Right 26">
            <a:extLst>
              <a:ext uri="{FF2B5EF4-FFF2-40B4-BE49-F238E27FC236}">
                <a16:creationId xmlns:a16="http://schemas.microsoft.com/office/drawing/2014/main" id="{52F1216D-84E3-4F03-ADD8-18339D6E797E}"/>
              </a:ext>
            </a:extLst>
          </p:cNvPr>
          <p:cNvSpPr/>
          <p:nvPr/>
        </p:nvSpPr>
        <p:spPr>
          <a:xfrm rot="3967271">
            <a:off x="3223160" y="2438871"/>
            <a:ext cx="466986" cy="317819"/>
          </a:xfrm>
          <a:prstGeom prst="curv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8" name="Arrow: Curved Right 27">
            <a:extLst>
              <a:ext uri="{FF2B5EF4-FFF2-40B4-BE49-F238E27FC236}">
                <a16:creationId xmlns:a16="http://schemas.microsoft.com/office/drawing/2014/main" id="{F8980D74-7815-46EE-876F-7B36E013F2C0}"/>
              </a:ext>
            </a:extLst>
          </p:cNvPr>
          <p:cNvSpPr/>
          <p:nvPr/>
        </p:nvSpPr>
        <p:spPr>
          <a:xfrm rot="5400000">
            <a:off x="306891" y="4292729"/>
            <a:ext cx="466986" cy="317819"/>
          </a:xfrm>
          <a:prstGeom prst="curv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aphicFrame>
        <p:nvGraphicFramePr>
          <p:cNvPr id="29" name="Object 28">
            <a:extLst>
              <a:ext uri="{FF2B5EF4-FFF2-40B4-BE49-F238E27FC236}">
                <a16:creationId xmlns:a16="http://schemas.microsoft.com/office/drawing/2014/main" id="{33C73398-84E7-4412-A426-00BC9907555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8647844"/>
              </p:ext>
            </p:extLst>
          </p:nvPr>
        </p:nvGraphicFramePr>
        <p:xfrm>
          <a:off x="178128" y="3212722"/>
          <a:ext cx="381000" cy="528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2" name="Equation" r:id="rId5" imgW="164880" imgH="228600" progId="Equation.DSMT4">
                  <p:embed/>
                </p:oleObj>
              </mc:Choice>
              <mc:Fallback>
                <p:oleObj name="Equation" r:id="rId5" imgW="164880" imgH="228600" progId="Equation.DSMT4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E0013D1F-5FD0-4496-95E1-BE128A9C08F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78128" y="3212722"/>
                        <a:ext cx="381000" cy="5286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ct 29">
            <a:extLst>
              <a:ext uri="{FF2B5EF4-FFF2-40B4-BE49-F238E27FC236}">
                <a16:creationId xmlns:a16="http://schemas.microsoft.com/office/drawing/2014/main" id="{889D8498-AB9A-4FBA-AB1F-0BFEEE59A44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8432160"/>
              </p:ext>
            </p:extLst>
          </p:nvPr>
        </p:nvGraphicFramePr>
        <p:xfrm>
          <a:off x="325167" y="4644488"/>
          <a:ext cx="381000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3" name="Equation" r:id="rId7" imgW="190440" imgH="241200" progId="Equation.DSMT4">
                  <p:embed/>
                </p:oleObj>
              </mc:Choice>
              <mc:Fallback>
                <p:oleObj name="Equation" r:id="rId7" imgW="190440" imgH="241200" progId="Equation.DSMT4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9515609F-EA54-4D98-B652-58281E35D66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25167" y="4644488"/>
                        <a:ext cx="381000" cy="482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9C6D12EB-F96D-4C04-AE49-C7633DF126B0}"/>
              </a:ext>
            </a:extLst>
          </p:cNvPr>
          <p:cNvCxnSpPr>
            <a:cxnSpLocks/>
          </p:cNvCxnSpPr>
          <p:nvPr/>
        </p:nvCxnSpPr>
        <p:spPr>
          <a:xfrm flipH="1">
            <a:off x="884603" y="2875615"/>
            <a:ext cx="114730" cy="719268"/>
          </a:xfrm>
          <a:prstGeom prst="line">
            <a:avLst/>
          </a:prstGeom>
          <a:ln w="508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Arrow: Curved Right 31">
            <a:extLst>
              <a:ext uri="{FF2B5EF4-FFF2-40B4-BE49-F238E27FC236}">
                <a16:creationId xmlns:a16="http://schemas.microsoft.com/office/drawing/2014/main" id="{6B82077C-1A45-444F-A99F-3C0F41B14121}"/>
              </a:ext>
            </a:extLst>
          </p:cNvPr>
          <p:cNvSpPr/>
          <p:nvPr/>
        </p:nvSpPr>
        <p:spPr>
          <a:xfrm rot="487723">
            <a:off x="730140" y="2909475"/>
            <a:ext cx="466986" cy="317819"/>
          </a:xfrm>
          <a:prstGeom prst="curv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aphicFrame>
        <p:nvGraphicFramePr>
          <p:cNvPr id="33" name="Object 32">
            <a:extLst>
              <a:ext uri="{FF2B5EF4-FFF2-40B4-BE49-F238E27FC236}">
                <a16:creationId xmlns:a16="http://schemas.microsoft.com/office/drawing/2014/main" id="{44DBEED6-4A79-4F8B-B8D7-79F6124902B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03969119"/>
              </p:ext>
            </p:extLst>
          </p:nvPr>
        </p:nvGraphicFramePr>
        <p:xfrm>
          <a:off x="500106" y="3735498"/>
          <a:ext cx="412122" cy="5593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4" name="Equation" r:id="rId9" imgW="177480" imgH="241200" progId="Equation.DSMT4">
                  <p:embed/>
                </p:oleObj>
              </mc:Choice>
              <mc:Fallback>
                <p:oleObj name="Equation" r:id="rId9" imgW="177480" imgH="241200" progId="Equation.DSMT4">
                  <p:embed/>
                  <p:pic>
                    <p:nvPicPr>
                      <p:cNvPr id="16" name="Object 15">
                        <a:extLst>
                          <a:ext uri="{FF2B5EF4-FFF2-40B4-BE49-F238E27FC236}">
                            <a16:creationId xmlns:a16="http://schemas.microsoft.com/office/drawing/2014/main" id="{870BC48C-0F35-4C7E-95FF-AA9D8CB95F8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00106" y="3735498"/>
                        <a:ext cx="412122" cy="55930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TextBox 33">
            <a:extLst>
              <a:ext uri="{FF2B5EF4-FFF2-40B4-BE49-F238E27FC236}">
                <a16:creationId xmlns:a16="http://schemas.microsoft.com/office/drawing/2014/main" id="{B48C8F1F-E459-44C4-8690-EF6205F7C09B}"/>
              </a:ext>
            </a:extLst>
          </p:cNvPr>
          <p:cNvSpPr txBox="1"/>
          <p:nvPr/>
        </p:nvSpPr>
        <p:spPr>
          <a:xfrm>
            <a:off x="329017" y="1139183"/>
            <a:ext cx="107024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So we need a quantitative measure of ‘disorder’, if we are to figure out if an energy conversion is allowed or not.</a:t>
            </a:r>
          </a:p>
          <a:p>
            <a:r>
              <a:rPr lang="en-US" dirty="0"/>
              <a:t>And this measure is called: entropy.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23A1836-FF9D-48B6-8AE2-23AE208911D5}"/>
              </a:ext>
            </a:extLst>
          </p:cNvPr>
          <p:cNvSpPr txBox="1"/>
          <p:nvPr/>
        </p:nvSpPr>
        <p:spPr>
          <a:xfrm>
            <a:off x="5157216" y="2014429"/>
            <a:ext cx="690124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Consider again some object at temperature T.  The instantaneous ‘state’</a:t>
            </a:r>
          </a:p>
          <a:p>
            <a:r>
              <a:rPr lang="en-US" dirty="0"/>
              <a:t>of the object is the specification of each of its constituent particles’</a:t>
            </a:r>
          </a:p>
          <a:p>
            <a:r>
              <a:rPr lang="en-US" i="1" dirty="0"/>
              <a:t>position</a:t>
            </a:r>
            <a:r>
              <a:rPr lang="en-US" dirty="0"/>
              <a:t> and </a:t>
            </a:r>
            <a:r>
              <a:rPr lang="en-US" i="1" dirty="0"/>
              <a:t>velocity</a:t>
            </a:r>
            <a:r>
              <a:rPr lang="en-US" dirty="0"/>
              <a:t>.  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77AF7F8-984E-4944-A0AD-2F3C8F09135A}"/>
              </a:ext>
            </a:extLst>
          </p:cNvPr>
          <p:cNvSpPr txBox="1"/>
          <p:nvPr/>
        </p:nvSpPr>
        <p:spPr>
          <a:xfrm>
            <a:off x="5142352" y="3189764"/>
            <a:ext cx="702410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As a consequence of its temperature, its constituent particles are rapidly</a:t>
            </a:r>
          </a:p>
          <a:p>
            <a:r>
              <a:rPr lang="en-US" dirty="0"/>
              <a:t>changing both their positions, and velocities.  And so the object is rapidly</a:t>
            </a:r>
          </a:p>
          <a:p>
            <a:r>
              <a:rPr lang="en-US" dirty="0"/>
              <a:t>changing its state.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7F980E3-B600-4A8E-A2E3-89292BF228AD}"/>
              </a:ext>
            </a:extLst>
          </p:cNvPr>
          <p:cNvSpPr txBox="1"/>
          <p:nvPr/>
        </p:nvSpPr>
        <p:spPr>
          <a:xfrm>
            <a:off x="5226790" y="4330934"/>
            <a:ext cx="6337761" cy="36933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l-GR" dirty="0"/>
              <a:t>Ω</a:t>
            </a:r>
            <a:r>
              <a:rPr lang="en-US" dirty="0"/>
              <a:t> = # of states the system fluctuates through in some small time </a:t>
            </a:r>
            <a:r>
              <a:rPr lang="el-GR" dirty="0"/>
              <a:t>τ</a:t>
            </a:r>
            <a:endParaRPr lang="en-US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0D3CCE5-65DD-4759-ABE6-83A5A40588B7}"/>
              </a:ext>
            </a:extLst>
          </p:cNvPr>
          <p:cNvSpPr txBox="1"/>
          <p:nvPr/>
        </p:nvSpPr>
        <p:spPr>
          <a:xfrm>
            <a:off x="5142352" y="5057722"/>
            <a:ext cx="61101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 entropy, S, of the system is defined in terms of </a:t>
            </a:r>
            <a:r>
              <a:rPr lang="el-GR" dirty="0"/>
              <a:t>Ω</a:t>
            </a:r>
            <a:r>
              <a:rPr lang="en-US" dirty="0"/>
              <a:t>.  Formally,</a:t>
            </a:r>
          </a:p>
        </p:txBody>
      </p:sp>
      <p:graphicFrame>
        <p:nvGraphicFramePr>
          <p:cNvPr id="38" name="Object 37">
            <a:extLst>
              <a:ext uri="{FF2B5EF4-FFF2-40B4-BE49-F238E27FC236}">
                <a16:creationId xmlns:a16="http://schemas.microsoft.com/office/drawing/2014/main" id="{47FEBFB2-78D3-4B6B-87BD-47ABFA9386B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5640807"/>
              </p:ext>
            </p:extLst>
          </p:nvPr>
        </p:nvGraphicFramePr>
        <p:xfrm>
          <a:off x="5226789" y="5670210"/>
          <a:ext cx="1149033" cy="3693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5" name="Equation" r:id="rId11" imgW="711000" imgH="228600" progId="Equation.DSMT4">
                  <p:embed/>
                </p:oleObj>
              </mc:Choice>
              <mc:Fallback>
                <p:oleObj name="Equation" r:id="rId11" imgW="71100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5226789" y="5670210"/>
                        <a:ext cx="1149033" cy="369332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71704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5" grpId="0"/>
      <p:bldP spid="36" grpId="0" animBg="1"/>
      <p:bldP spid="3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048DEA-1E83-46CC-8BC3-86D62C7AFCAF}"/>
              </a:ext>
            </a:extLst>
          </p:cNvPr>
          <p:cNvSpPr txBox="1">
            <a:spLocks/>
          </p:cNvSpPr>
          <p:nvPr/>
        </p:nvSpPr>
        <p:spPr>
          <a:xfrm>
            <a:off x="4536609" y="138146"/>
            <a:ext cx="3823252" cy="557350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u="sng" dirty="0">
                <a:latin typeface="+mn-lt"/>
              </a:rPr>
              <a:t>F.4 Entropy</a:t>
            </a: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5639C198-CAF2-4798-82C1-48CAECA6239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1584346"/>
              </p:ext>
            </p:extLst>
          </p:nvPr>
        </p:nvGraphicFramePr>
        <p:xfrm>
          <a:off x="389087" y="1785563"/>
          <a:ext cx="4741862" cy="3790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4" name="Bitmap Image" r:id="rId3" imgW="3611880" imgH="2887920" progId="Paint.Picture">
                  <p:embed/>
                </p:oleObj>
              </mc:Choice>
              <mc:Fallback>
                <p:oleObj name="Bitmap Image" r:id="rId3" imgW="3611880" imgH="2887920" progId="Paint.Picture">
                  <p:embed/>
                  <p:pic>
                    <p:nvPicPr>
                      <p:cNvPr id="16" name="Object 15">
                        <a:extLst>
                          <a:ext uri="{FF2B5EF4-FFF2-40B4-BE49-F238E27FC236}">
                            <a16:creationId xmlns:a16="http://schemas.microsoft.com/office/drawing/2014/main" id="{3A090AC3-475C-45A4-9BE2-1063539EECD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9087" y="1785563"/>
                        <a:ext cx="4741862" cy="37909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F40A307A-7748-41D8-805B-7568A949CD9F}"/>
              </a:ext>
            </a:extLst>
          </p:cNvPr>
          <p:cNvSpPr txBox="1"/>
          <p:nvPr/>
        </p:nvSpPr>
        <p:spPr>
          <a:xfrm>
            <a:off x="224616" y="756561"/>
            <a:ext cx="114680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But it would just about be impossible to calculate S from this formula, as it involves keeping track of all the object’s</a:t>
            </a:r>
          </a:p>
          <a:p>
            <a:r>
              <a:rPr lang="en-US" sz="1600" dirty="0"/>
              <a:t>~ 10</a:t>
            </a:r>
            <a:r>
              <a:rPr lang="en-US" sz="1600" baseline="30000" dirty="0"/>
              <a:t>23</a:t>
            </a:r>
            <a:r>
              <a:rPr lang="en-US" sz="1600" dirty="0"/>
              <a:t> particles. Fortunately, just like </a:t>
            </a:r>
            <a:r>
              <a:rPr lang="en-US" sz="1600" dirty="0" err="1"/>
              <a:t>E</a:t>
            </a:r>
            <a:r>
              <a:rPr lang="en-US" sz="1600" baseline="-25000" dirty="0" err="1"/>
              <a:t>internal</a:t>
            </a:r>
            <a:r>
              <a:rPr lang="en-US" sz="1600" dirty="0"/>
              <a:t>, S depends on just three parameters: T, V, N, i.e. S(T,V,N).  If we focus solely on the </a:t>
            </a:r>
          </a:p>
          <a:p>
            <a:r>
              <a:rPr lang="en-US" sz="1600" dirty="0"/>
              <a:t>T-dependence, we’d get something like this: </a:t>
            </a:r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A4B65493-2494-4259-8BED-E72D48173C4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5203817"/>
              </p:ext>
            </p:extLst>
          </p:nvPr>
        </p:nvGraphicFramePr>
        <p:xfrm>
          <a:off x="5130949" y="1567580"/>
          <a:ext cx="4522787" cy="4119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5" name="Bitmap Image" r:id="rId5" imgW="2613600" imgH="2095560" progId="Paint.Picture">
                  <p:embed/>
                </p:oleObj>
              </mc:Choice>
              <mc:Fallback>
                <p:oleObj name="Bitmap Image" r:id="rId5" imgW="2613600" imgH="2095560" progId="Paint.Picture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8208F5DB-446D-4301-BFA0-56A957798EE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 l="3883" t="-2715" r="2913" b="-3619"/>
                      <a:stretch>
                        <a:fillRect/>
                      </a:stretch>
                    </p:blipFill>
                    <p:spPr bwMode="auto">
                      <a:xfrm>
                        <a:off x="5130949" y="1567580"/>
                        <a:ext cx="4522787" cy="41195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BDAD398-3E8C-472E-96C5-0B0E402C7316}"/>
              </a:ext>
            </a:extLst>
          </p:cNvPr>
          <p:cNvCxnSpPr>
            <a:cxnSpLocks/>
          </p:cNvCxnSpPr>
          <p:nvPr/>
        </p:nvCxnSpPr>
        <p:spPr>
          <a:xfrm>
            <a:off x="2395535" y="4083033"/>
            <a:ext cx="0" cy="893515"/>
          </a:xfrm>
          <a:prstGeom prst="line">
            <a:avLst/>
          </a:prstGeom>
          <a:ln w="25400" cap="flat" cmpd="sng" algn="ctr">
            <a:solidFill>
              <a:schemeClr val="accent1"/>
            </a:solidFill>
            <a:prstDash val="sysDot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BCB527D-6855-4DC8-A014-050CF94892FE}"/>
              </a:ext>
            </a:extLst>
          </p:cNvPr>
          <p:cNvCxnSpPr>
            <a:cxnSpLocks/>
          </p:cNvCxnSpPr>
          <p:nvPr/>
        </p:nvCxnSpPr>
        <p:spPr>
          <a:xfrm>
            <a:off x="3253613" y="4083033"/>
            <a:ext cx="0" cy="893515"/>
          </a:xfrm>
          <a:prstGeom prst="line">
            <a:avLst/>
          </a:prstGeom>
          <a:ln w="25400" cap="flat" cmpd="sng" algn="ctr">
            <a:solidFill>
              <a:schemeClr val="accent1"/>
            </a:solidFill>
            <a:prstDash val="sysDot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4C77022-63EE-486D-8276-C5817D973F8F}"/>
              </a:ext>
            </a:extLst>
          </p:cNvPr>
          <p:cNvCxnSpPr>
            <a:cxnSpLocks/>
          </p:cNvCxnSpPr>
          <p:nvPr/>
        </p:nvCxnSpPr>
        <p:spPr>
          <a:xfrm>
            <a:off x="1052097" y="4073094"/>
            <a:ext cx="3669194" cy="9939"/>
          </a:xfrm>
          <a:prstGeom prst="straightConnector1">
            <a:avLst/>
          </a:prstGeom>
          <a:ln w="222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516ABA15-5337-4D29-BE5E-6D4E10A57F0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3392700"/>
              </p:ext>
            </p:extLst>
          </p:nvPr>
        </p:nvGraphicFramePr>
        <p:xfrm>
          <a:off x="2235680" y="5036010"/>
          <a:ext cx="319709" cy="4338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6" name="Equation" r:id="rId7" imgW="177480" imgH="241200" progId="Equation.DSMT4">
                  <p:embed/>
                </p:oleObj>
              </mc:Choice>
              <mc:Fallback>
                <p:oleObj name="Equation" r:id="rId7" imgW="177480" imgH="241200" progId="Equation.DSMT4">
                  <p:embed/>
                  <p:pic>
                    <p:nvPicPr>
                      <p:cNvPr id="28" name="Object 27">
                        <a:extLst>
                          <a:ext uri="{FF2B5EF4-FFF2-40B4-BE49-F238E27FC236}">
                            <a16:creationId xmlns:a16="http://schemas.microsoft.com/office/drawing/2014/main" id="{D5BBC9FC-15A2-4D17-858F-BA1D3D372F1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235680" y="5036010"/>
                        <a:ext cx="319709" cy="4338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A996E0B5-620A-49DC-9E4A-9DA34445188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844862"/>
              </p:ext>
            </p:extLst>
          </p:nvPr>
        </p:nvGraphicFramePr>
        <p:xfrm>
          <a:off x="3158639" y="5046923"/>
          <a:ext cx="273050" cy="409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7" name="Equation" r:id="rId9" imgW="152280" imgH="228600" progId="Equation.DSMT4">
                  <p:embed/>
                </p:oleObj>
              </mc:Choice>
              <mc:Fallback>
                <p:oleObj name="Equation" r:id="rId9" imgW="152280" imgH="228600" progId="Equation.DSMT4">
                  <p:embed/>
                  <p:pic>
                    <p:nvPicPr>
                      <p:cNvPr id="29" name="Object 28">
                        <a:extLst>
                          <a:ext uri="{FF2B5EF4-FFF2-40B4-BE49-F238E27FC236}">
                            <a16:creationId xmlns:a16="http://schemas.microsoft.com/office/drawing/2014/main" id="{8FC9168A-34B9-4507-8757-B25AA003A1E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158639" y="5046923"/>
                        <a:ext cx="273050" cy="4095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3" name="Connector: Curved 12">
            <a:extLst>
              <a:ext uri="{FF2B5EF4-FFF2-40B4-BE49-F238E27FC236}">
                <a16:creationId xmlns:a16="http://schemas.microsoft.com/office/drawing/2014/main" id="{2DDF2656-D189-489B-A51B-4F6EED83DC94}"/>
              </a:ext>
            </a:extLst>
          </p:cNvPr>
          <p:cNvCxnSpPr/>
          <p:nvPr/>
        </p:nvCxnSpPr>
        <p:spPr>
          <a:xfrm rot="5400000" flipH="1" flipV="1">
            <a:off x="1841193" y="5497469"/>
            <a:ext cx="431994" cy="356980"/>
          </a:xfrm>
          <a:prstGeom prst="curved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5261B064-7F72-44F9-83BE-6AF611337587}"/>
              </a:ext>
            </a:extLst>
          </p:cNvPr>
          <p:cNvSpPr txBox="1"/>
          <p:nvPr/>
        </p:nvSpPr>
        <p:spPr>
          <a:xfrm>
            <a:off x="443294" y="5923534"/>
            <a:ext cx="25526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Temperature of fusion, </a:t>
            </a:r>
          </a:p>
          <a:p>
            <a:r>
              <a:rPr lang="en-US" sz="1600" dirty="0"/>
              <a:t>where solid becomes liquid.</a:t>
            </a:r>
          </a:p>
        </p:txBody>
      </p:sp>
      <p:cxnSp>
        <p:nvCxnSpPr>
          <p:cNvPr id="15" name="Connector: Curved 14">
            <a:extLst>
              <a:ext uri="{FF2B5EF4-FFF2-40B4-BE49-F238E27FC236}">
                <a16:creationId xmlns:a16="http://schemas.microsoft.com/office/drawing/2014/main" id="{0482B459-B106-4505-AAF7-5FFCF308F3C7}"/>
              </a:ext>
            </a:extLst>
          </p:cNvPr>
          <p:cNvCxnSpPr>
            <a:cxnSpLocks/>
          </p:cNvCxnSpPr>
          <p:nvPr/>
        </p:nvCxnSpPr>
        <p:spPr>
          <a:xfrm rot="16200000" flipV="1">
            <a:off x="3305145" y="5479520"/>
            <a:ext cx="472785" cy="415244"/>
          </a:xfrm>
          <a:prstGeom prst="curved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6771971A-B27E-4346-B3E6-A9C3CB69B2E3}"/>
              </a:ext>
            </a:extLst>
          </p:cNvPr>
          <p:cNvSpPr txBox="1"/>
          <p:nvPr/>
        </p:nvSpPr>
        <p:spPr>
          <a:xfrm>
            <a:off x="3253613" y="5913595"/>
            <a:ext cx="26451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Temperature of vaporization, </a:t>
            </a:r>
          </a:p>
          <a:p>
            <a:r>
              <a:rPr lang="en-US" sz="1600" dirty="0"/>
              <a:t>where liquid becomes gas.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9C97983-57F7-4751-8544-0F79C099ACF0}"/>
              </a:ext>
            </a:extLst>
          </p:cNvPr>
          <p:cNvCxnSpPr>
            <a:cxnSpLocks/>
          </p:cNvCxnSpPr>
          <p:nvPr/>
        </p:nvCxnSpPr>
        <p:spPr>
          <a:xfrm flipH="1" flipV="1">
            <a:off x="6306431" y="3811177"/>
            <a:ext cx="3354" cy="464948"/>
          </a:xfrm>
          <a:prstGeom prst="line">
            <a:avLst/>
          </a:prstGeom>
          <a:ln w="2540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2351D9B9-BB4E-46D9-9FAA-E2756C9030B0}"/>
              </a:ext>
            </a:extLst>
          </p:cNvPr>
          <p:cNvSpPr/>
          <p:nvPr/>
        </p:nvSpPr>
        <p:spPr>
          <a:xfrm>
            <a:off x="5655771" y="4276123"/>
            <a:ext cx="650660" cy="700421"/>
          </a:xfrm>
          <a:custGeom>
            <a:avLst/>
            <a:gdLst>
              <a:gd name="connsiteX0" fmla="*/ 0 w 695617"/>
              <a:gd name="connsiteY0" fmla="*/ 319760 h 319760"/>
              <a:gd name="connsiteX1" fmla="*/ 230003 w 695617"/>
              <a:gd name="connsiteY1" fmla="*/ 291710 h 319760"/>
              <a:gd name="connsiteX2" fmla="*/ 403907 w 695617"/>
              <a:gd name="connsiteY2" fmla="*/ 224393 h 319760"/>
              <a:gd name="connsiteX3" fmla="*/ 521713 w 695617"/>
              <a:gd name="connsiteY3" fmla="*/ 151465 h 319760"/>
              <a:gd name="connsiteX4" fmla="*/ 695617 w 695617"/>
              <a:gd name="connsiteY4" fmla="*/ 0 h 319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5617" h="319760">
                <a:moveTo>
                  <a:pt x="0" y="319760"/>
                </a:moveTo>
                <a:cubicBezTo>
                  <a:pt x="81342" y="313682"/>
                  <a:pt x="162685" y="307604"/>
                  <a:pt x="230003" y="291710"/>
                </a:cubicBezTo>
                <a:cubicBezTo>
                  <a:pt x="297321" y="275816"/>
                  <a:pt x="355289" y="247767"/>
                  <a:pt x="403907" y="224393"/>
                </a:cubicBezTo>
                <a:cubicBezTo>
                  <a:pt x="452525" y="201019"/>
                  <a:pt x="473095" y="188864"/>
                  <a:pt x="521713" y="151465"/>
                </a:cubicBezTo>
                <a:cubicBezTo>
                  <a:pt x="570331" y="114066"/>
                  <a:pt x="632974" y="57033"/>
                  <a:pt x="695617" y="0"/>
                </a:cubicBezTo>
              </a:path>
            </a:pathLst>
          </a:custGeom>
          <a:noFill/>
          <a:ln w="25400">
            <a:solidFill>
              <a:srgbClr val="7030A0">
                <a:alpha val="99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55EAD43E-A6BD-4A2C-8845-C51B65A62069}"/>
              </a:ext>
            </a:extLst>
          </p:cNvPr>
          <p:cNvSpPr/>
          <p:nvPr/>
        </p:nvSpPr>
        <p:spPr>
          <a:xfrm>
            <a:off x="6300822" y="3305626"/>
            <a:ext cx="751033" cy="504883"/>
          </a:xfrm>
          <a:custGeom>
            <a:avLst/>
            <a:gdLst>
              <a:gd name="connsiteX0" fmla="*/ 0 w 751033"/>
              <a:gd name="connsiteY0" fmla="*/ 504883 h 504883"/>
              <a:gd name="connsiteX1" fmla="*/ 465614 w 751033"/>
              <a:gd name="connsiteY1" fmla="*/ 286101 h 504883"/>
              <a:gd name="connsiteX2" fmla="*/ 718056 w 751033"/>
              <a:gd name="connsiteY2" fmla="*/ 56098 h 504883"/>
              <a:gd name="connsiteX3" fmla="*/ 740495 w 751033"/>
              <a:gd name="connsiteY3" fmla="*/ 0 h 5048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1033" h="504883">
                <a:moveTo>
                  <a:pt x="0" y="504883"/>
                </a:moveTo>
                <a:cubicBezTo>
                  <a:pt x="172969" y="432890"/>
                  <a:pt x="345938" y="360898"/>
                  <a:pt x="465614" y="286101"/>
                </a:cubicBezTo>
                <a:cubicBezTo>
                  <a:pt x="585290" y="211304"/>
                  <a:pt x="672242" y="103782"/>
                  <a:pt x="718056" y="56098"/>
                </a:cubicBezTo>
                <a:cubicBezTo>
                  <a:pt x="763870" y="8414"/>
                  <a:pt x="752182" y="4207"/>
                  <a:pt x="740495" y="0"/>
                </a:cubicBezTo>
              </a:path>
            </a:pathLst>
          </a:custGeom>
          <a:noFill/>
          <a:ln w="25400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F40EC654-E0C8-4EAE-9FFD-3007332B2E0E}"/>
              </a:ext>
            </a:extLst>
          </p:cNvPr>
          <p:cNvCxnSpPr>
            <a:cxnSpLocks/>
          </p:cNvCxnSpPr>
          <p:nvPr/>
        </p:nvCxnSpPr>
        <p:spPr>
          <a:xfrm flipV="1">
            <a:off x="7051855" y="2692693"/>
            <a:ext cx="0" cy="612933"/>
          </a:xfrm>
          <a:prstGeom prst="line">
            <a:avLst/>
          </a:prstGeom>
          <a:ln w="2540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F9554566-DB98-4DEB-A3A3-9BA93CBC5003}"/>
              </a:ext>
            </a:extLst>
          </p:cNvPr>
          <p:cNvSpPr/>
          <p:nvPr/>
        </p:nvSpPr>
        <p:spPr>
          <a:xfrm>
            <a:off x="7052537" y="2234151"/>
            <a:ext cx="1548309" cy="454395"/>
          </a:xfrm>
          <a:custGeom>
            <a:avLst/>
            <a:gdLst>
              <a:gd name="connsiteX0" fmla="*/ 0 w 1548309"/>
              <a:gd name="connsiteY0" fmla="*/ 454395 h 454395"/>
              <a:gd name="connsiteX1" fmla="*/ 465615 w 1548309"/>
              <a:gd name="connsiteY1" fmla="*/ 353418 h 454395"/>
              <a:gd name="connsiteX2" fmla="*/ 465615 w 1548309"/>
              <a:gd name="connsiteY2" fmla="*/ 353418 h 454395"/>
              <a:gd name="connsiteX3" fmla="*/ 852692 w 1548309"/>
              <a:gd name="connsiteY3" fmla="*/ 241222 h 454395"/>
              <a:gd name="connsiteX4" fmla="*/ 1346356 w 1548309"/>
              <a:gd name="connsiteY4" fmla="*/ 84147 h 454395"/>
              <a:gd name="connsiteX5" fmla="*/ 1548309 w 1548309"/>
              <a:gd name="connsiteY5" fmla="*/ 0 h 45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309" h="454395">
                <a:moveTo>
                  <a:pt x="0" y="454395"/>
                </a:moveTo>
                <a:lnTo>
                  <a:pt x="465615" y="353418"/>
                </a:lnTo>
                <a:lnTo>
                  <a:pt x="465615" y="353418"/>
                </a:lnTo>
                <a:lnTo>
                  <a:pt x="852692" y="241222"/>
                </a:lnTo>
                <a:cubicBezTo>
                  <a:pt x="999482" y="196343"/>
                  <a:pt x="1230420" y="124351"/>
                  <a:pt x="1346356" y="84147"/>
                </a:cubicBezTo>
                <a:cubicBezTo>
                  <a:pt x="1462292" y="43943"/>
                  <a:pt x="1505300" y="21971"/>
                  <a:pt x="1548309" y="0"/>
                </a:cubicBezTo>
              </a:path>
            </a:pathLst>
          </a:custGeom>
          <a:noFill/>
          <a:ln w="254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0D7B1FC0-F25E-43DB-AF6A-55D197C27E08}"/>
              </a:ext>
            </a:extLst>
          </p:cNvPr>
          <p:cNvCxnSpPr>
            <a:cxnSpLocks/>
            <a:endCxn id="19" idx="1"/>
          </p:cNvCxnSpPr>
          <p:nvPr/>
        </p:nvCxnSpPr>
        <p:spPr>
          <a:xfrm flipH="1">
            <a:off x="6766436" y="1949666"/>
            <a:ext cx="2300024" cy="1642061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F5D7A454-1A13-4BC8-ACE4-27584291A90B}"/>
              </a:ext>
            </a:extLst>
          </p:cNvPr>
          <p:cNvCxnSpPr>
            <a:cxnSpLocks/>
            <a:endCxn id="18" idx="2"/>
          </p:cNvCxnSpPr>
          <p:nvPr/>
        </p:nvCxnSpPr>
        <p:spPr>
          <a:xfrm flipH="1">
            <a:off x="6033574" y="1943614"/>
            <a:ext cx="3032888" cy="2824033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25" name="Object 24">
            <a:extLst>
              <a:ext uri="{FF2B5EF4-FFF2-40B4-BE49-F238E27FC236}">
                <a16:creationId xmlns:a16="http://schemas.microsoft.com/office/drawing/2014/main" id="{7049EA5C-E3C0-49DF-874F-D088E0D13CC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96750381"/>
              </p:ext>
            </p:extLst>
          </p:nvPr>
        </p:nvGraphicFramePr>
        <p:xfrm>
          <a:off x="9662243" y="1688354"/>
          <a:ext cx="889000" cy="612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8" name="Equation" r:id="rId11" imgW="571320" imgH="393480" progId="Equation.DSMT4">
                  <p:embed/>
                </p:oleObj>
              </mc:Choice>
              <mc:Fallback>
                <p:oleObj name="Equation" r:id="rId11" imgW="571320" imgH="393480" progId="Equation.DSMT4">
                  <p:embed/>
                  <p:pic>
                    <p:nvPicPr>
                      <p:cNvPr id="66" name="Object 65">
                        <a:extLst>
                          <a:ext uri="{FF2B5EF4-FFF2-40B4-BE49-F238E27FC236}">
                            <a16:creationId xmlns:a16="http://schemas.microsoft.com/office/drawing/2014/main" id="{0993E3E2-CE09-4DB8-AC44-B271B98E1E3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9662243" y="1688354"/>
                        <a:ext cx="889000" cy="6127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25">
            <a:extLst>
              <a:ext uri="{FF2B5EF4-FFF2-40B4-BE49-F238E27FC236}">
                <a16:creationId xmlns:a16="http://schemas.microsoft.com/office/drawing/2014/main" id="{34FF5A9C-0A28-42A6-8472-19F9531537E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8349873"/>
              </p:ext>
            </p:extLst>
          </p:nvPr>
        </p:nvGraphicFramePr>
        <p:xfrm>
          <a:off x="9680439" y="2942516"/>
          <a:ext cx="1068387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9" name="Equation" r:id="rId13" imgW="685800" imgH="495000" progId="Equation.DSMT4">
                  <p:embed/>
                </p:oleObj>
              </mc:Choice>
              <mc:Fallback>
                <p:oleObj name="Equation" r:id="rId13" imgW="685800" imgH="495000" progId="Equation.DSMT4">
                  <p:embed/>
                  <p:pic>
                    <p:nvPicPr>
                      <p:cNvPr id="67" name="Object 66">
                        <a:extLst>
                          <a:ext uri="{FF2B5EF4-FFF2-40B4-BE49-F238E27FC236}">
                            <a16:creationId xmlns:a16="http://schemas.microsoft.com/office/drawing/2014/main" id="{40B7B0EE-142F-4128-A2C3-CBE91C91233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9680439" y="2942516"/>
                        <a:ext cx="1068387" cy="7715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0913D64F-6DD3-40BD-8575-C193728338AB}"/>
              </a:ext>
            </a:extLst>
          </p:cNvPr>
          <p:cNvCxnSpPr>
            <a:cxnSpLocks/>
          </p:cNvCxnSpPr>
          <p:nvPr/>
        </p:nvCxnSpPr>
        <p:spPr>
          <a:xfrm flipV="1">
            <a:off x="6141241" y="4037708"/>
            <a:ext cx="166868" cy="1787442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D853F277-2F6C-4239-A8F1-514C25A3C9AB}"/>
              </a:ext>
            </a:extLst>
          </p:cNvPr>
          <p:cNvCxnSpPr>
            <a:cxnSpLocks/>
          </p:cNvCxnSpPr>
          <p:nvPr/>
        </p:nvCxnSpPr>
        <p:spPr>
          <a:xfrm flipV="1">
            <a:off x="6167102" y="2942516"/>
            <a:ext cx="898341" cy="2882634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30" name="Object 29">
            <a:extLst>
              <a:ext uri="{FF2B5EF4-FFF2-40B4-BE49-F238E27FC236}">
                <a16:creationId xmlns:a16="http://schemas.microsoft.com/office/drawing/2014/main" id="{F3503ADA-8781-4503-AFC7-9B65E77EEB1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2945071"/>
              </p:ext>
            </p:extLst>
          </p:nvPr>
        </p:nvGraphicFramePr>
        <p:xfrm>
          <a:off x="5976234" y="5848439"/>
          <a:ext cx="1020762" cy="59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40" name="Equation" r:id="rId15" imgW="672840" imgH="393480" progId="Equation.DSMT4">
                  <p:embed/>
                </p:oleObj>
              </mc:Choice>
              <mc:Fallback>
                <p:oleObj name="Equation" r:id="rId15" imgW="672840" imgH="393480" progId="Equation.DSMT4">
                  <p:embed/>
                  <p:pic>
                    <p:nvPicPr>
                      <p:cNvPr id="83" name="Object 82">
                        <a:extLst>
                          <a:ext uri="{FF2B5EF4-FFF2-40B4-BE49-F238E27FC236}">
                            <a16:creationId xmlns:a16="http://schemas.microsoft.com/office/drawing/2014/main" id="{A5168875-8751-413B-AA84-F47A2780941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5976234" y="5848439"/>
                        <a:ext cx="1020762" cy="5969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TextBox 33">
            <a:extLst>
              <a:ext uri="{FF2B5EF4-FFF2-40B4-BE49-F238E27FC236}">
                <a16:creationId xmlns:a16="http://schemas.microsoft.com/office/drawing/2014/main" id="{09E590AC-126F-4CAF-A972-F368C18A75C0}"/>
              </a:ext>
            </a:extLst>
          </p:cNvPr>
          <p:cNvSpPr txBox="1"/>
          <p:nvPr/>
        </p:nvSpPr>
        <p:spPr>
          <a:xfrm>
            <a:off x="9599828" y="2500963"/>
            <a:ext cx="17991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integrating, we get:</a:t>
            </a:r>
            <a:endParaRPr lang="en-US" dirty="0"/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6A31CE78-76BD-469A-BDAE-FCDCE3F3AD5D}"/>
              </a:ext>
            </a:extLst>
          </p:cNvPr>
          <p:cNvCxnSpPr>
            <a:cxnSpLocks/>
          </p:cNvCxnSpPr>
          <p:nvPr/>
        </p:nvCxnSpPr>
        <p:spPr>
          <a:xfrm>
            <a:off x="7378282" y="2625050"/>
            <a:ext cx="39852" cy="2351498"/>
          </a:xfrm>
          <a:prstGeom prst="line">
            <a:avLst/>
          </a:prstGeom>
          <a:ln w="9525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CAC9E4F1-EF59-41C3-9392-6CC520B98067}"/>
              </a:ext>
            </a:extLst>
          </p:cNvPr>
          <p:cNvCxnSpPr>
            <a:cxnSpLocks/>
          </p:cNvCxnSpPr>
          <p:nvPr/>
        </p:nvCxnSpPr>
        <p:spPr>
          <a:xfrm>
            <a:off x="7806765" y="2505289"/>
            <a:ext cx="47824" cy="2471259"/>
          </a:xfrm>
          <a:prstGeom prst="line">
            <a:avLst/>
          </a:prstGeom>
          <a:ln w="9525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CF8BE47C-1A51-4C59-B0B7-DED93D63E4EC}"/>
              </a:ext>
            </a:extLst>
          </p:cNvPr>
          <p:cNvCxnSpPr>
            <a:cxnSpLocks/>
          </p:cNvCxnSpPr>
          <p:nvPr/>
        </p:nvCxnSpPr>
        <p:spPr>
          <a:xfrm flipH="1">
            <a:off x="5610814" y="2625050"/>
            <a:ext cx="1780375" cy="0"/>
          </a:xfrm>
          <a:prstGeom prst="line">
            <a:avLst/>
          </a:prstGeom>
          <a:ln w="9525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8FC6C67F-531F-45AB-A64A-84FD39EEF877}"/>
              </a:ext>
            </a:extLst>
          </p:cNvPr>
          <p:cNvCxnSpPr>
            <a:cxnSpLocks/>
          </p:cNvCxnSpPr>
          <p:nvPr/>
        </p:nvCxnSpPr>
        <p:spPr>
          <a:xfrm flipH="1">
            <a:off x="5655771" y="2473390"/>
            <a:ext cx="2147799" cy="0"/>
          </a:xfrm>
          <a:prstGeom prst="line">
            <a:avLst/>
          </a:prstGeom>
          <a:ln w="9525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C4D17CE3-0897-445E-9369-CBE90B9E7194}"/>
              </a:ext>
            </a:extLst>
          </p:cNvPr>
          <p:cNvSpPr txBox="1"/>
          <p:nvPr/>
        </p:nvSpPr>
        <p:spPr>
          <a:xfrm>
            <a:off x="7288424" y="5036444"/>
            <a:ext cx="777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T</a:t>
            </a:r>
            <a:r>
              <a:rPr lang="en-US" baseline="-25000" dirty="0">
                <a:solidFill>
                  <a:srgbClr val="00B050"/>
                </a:solidFill>
              </a:rPr>
              <a:t>1</a:t>
            </a:r>
            <a:r>
              <a:rPr lang="en-US" dirty="0">
                <a:solidFill>
                  <a:srgbClr val="00B050"/>
                </a:solidFill>
              </a:rPr>
              <a:t>    T</a:t>
            </a:r>
            <a:r>
              <a:rPr lang="en-US" baseline="-25000" dirty="0">
                <a:solidFill>
                  <a:srgbClr val="00B050"/>
                </a:solidFill>
              </a:rPr>
              <a:t>2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59A63B7-0CBB-43BC-BE60-C6FC36BCC31F}"/>
              </a:ext>
            </a:extLst>
          </p:cNvPr>
          <p:cNvSpPr txBox="1"/>
          <p:nvPr/>
        </p:nvSpPr>
        <p:spPr>
          <a:xfrm>
            <a:off x="5218222" y="2368578"/>
            <a:ext cx="412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00B050"/>
                </a:solidFill>
              </a:rPr>
              <a:t>dS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3D4880E-17BA-45B0-86C1-8E15C78D3A99}"/>
              </a:ext>
            </a:extLst>
          </p:cNvPr>
          <p:cNvSpPr txBox="1"/>
          <p:nvPr/>
        </p:nvSpPr>
        <p:spPr>
          <a:xfrm>
            <a:off x="9637934" y="3834460"/>
            <a:ext cx="17941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Now </a:t>
            </a:r>
            <a:r>
              <a:rPr lang="en-US" sz="1600" dirty="0" err="1"/>
              <a:t>dE</a:t>
            </a:r>
            <a:r>
              <a:rPr lang="en-US" sz="1600" dirty="0"/>
              <a:t> = </a:t>
            </a:r>
            <a:r>
              <a:rPr lang="en-US" sz="1600" dirty="0" err="1"/>
              <a:t>mcdT</a:t>
            </a:r>
            <a:r>
              <a:rPr lang="en-US" sz="1600" dirty="0"/>
              <a:t>, so,</a:t>
            </a:r>
          </a:p>
        </p:txBody>
      </p:sp>
      <p:graphicFrame>
        <p:nvGraphicFramePr>
          <p:cNvPr id="43" name="Object 42">
            <a:extLst>
              <a:ext uri="{FF2B5EF4-FFF2-40B4-BE49-F238E27FC236}">
                <a16:creationId xmlns:a16="http://schemas.microsoft.com/office/drawing/2014/main" id="{F8528344-CB01-452D-A272-A44AAFED6F3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3958238"/>
              </p:ext>
            </p:extLst>
          </p:nvPr>
        </p:nvGraphicFramePr>
        <p:xfrm>
          <a:off x="9689325" y="4323221"/>
          <a:ext cx="13462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41" name="Equation" r:id="rId17" imgW="863280" imgH="495000" progId="Equation.DSMT4">
                  <p:embed/>
                </p:oleObj>
              </mc:Choice>
              <mc:Fallback>
                <p:oleObj name="Equation" r:id="rId17" imgW="863280" imgH="495000" progId="Equation.DSMT4">
                  <p:embed/>
                  <p:pic>
                    <p:nvPicPr>
                      <p:cNvPr id="26" name="Object 25">
                        <a:extLst>
                          <a:ext uri="{FF2B5EF4-FFF2-40B4-BE49-F238E27FC236}">
                            <a16:creationId xmlns:a16="http://schemas.microsoft.com/office/drawing/2014/main" id="{34FF5A9C-0A28-42A6-8472-19F9531537E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9689325" y="4323221"/>
                        <a:ext cx="1346200" cy="771525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B907E45-B969-4CD0-ACB1-8CB4C4E1F8A7}"/>
              </a:ext>
            </a:extLst>
          </p:cNvPr>
          <p:cNvCxnSpPr>
            <a:cxnSpLocks/>
            <a:endCxn id="21" idx="3"/>
          </p:cNvCxnSpPr>
          <p:nvPr/>
        </p:nvCxnSpPr>
        <p:spPr>
          <a:xfrm flipH="1">
            <a:off x="7905229" y="1943615"/>
            <a:ext cx="1161231" cy="531758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45" name="Object 44">
            <a:extLst>
              <a:ext uri="{FF2B5EF4-FFF2-40B4-BE49-F238E27FC236}">
                <a16:creationId xmlns:a16="http://schemas.microsoft.com/office/drawing/2014/main" id="{E5DBDB8D-F9F8-4B48-9F20-4BCEA7FEE3B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2010853"/>
              </p:ext>
            </p:extLst>
          </p:nvPr>
        </p:nvGraphicFramePr>
        <p:xfrm>
          <a:off x="7022857" y="5822374"/>
          <a:ext cx="866775" cy="59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42" name="Equation" r:id="rId19" imgW="571320" imgH="393480" progId="Equation.DSMT4">
                  <p:embed/>
                </p:oleObj>
              </mc:Choice>
              <mc:Fallback>
                <p:oleObj name="Equation" r:id="rId19" imgW="571320" imgH="393480" progId="Equation.DSMT4">
                  <p:embed/>
                  <p:pic>
                    <p:nvPicPr>
                      <p:cNvPr id="30" name="Object 29">
                        <a:extLst>
                          <a:ext uri="{FF2B5EF4-FFF2-40B4-BE49-F238E27FC236}">
                            <a16:creationId xmlns:a16="http://schemas.microsoft.com/office/drawing/2014/main" id="{F3503ADA-8781-4503-AFC7-9B65E77EEB1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7022857" y="5822374"/>
                        <a:ext cx="866775" cy="5969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" name="Object 45">
            <a:extLst>
              <a:ext uri="{FF2B5EF4-FFF2-40B4-BE49-F238E27FC236}">
                <a16:creationId xmlns:a16="http://schemas.microsoft.com/office/drawing/2014/main" id="{F4923205-B1D9-4547-83F4-F0F895C9DC8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3318634"/>
              </p:ext>
            </p:extLst>
          </p:nvPr>
        </p:nvGraphicFramePr>
        <p:xfrm>
          <a:off x="7905229" y="5802989"/>
          <a:ext cx="771525" cy="59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43" name="Equation" r:id="rId21" imgW="507960" imgH="393480" progId="Equation.DSMT4">
                  <p:embed/>
                </p:oleObj>
              </mc:Choice>
              <mc:Fallback>
                <p:oleObj name="Equation" r:id="rId21" imgW="507960" imgH="393480" progId="Equation.DSMT4">
                  <p:embed/>
                  <p:pic>
                    <p:nvPicPr>
                      <p:cNvPr id="45" name="Object 44">
                        <a:extLst>
                          <a:ext uri="{FF2B5EF4-FFF2-40B4-BE49-F238E27FC236}">
                            <a16:creationId xmlns:a16="http://schemas.microsoft.com/office/drawing/2014/main" id="{E5DBDB8D-F9F8-4B48-9F20-4BCEA7FEE3B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7905229" y="5802989"/>
                        <a:ext cx="771525" cy="5969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D4758429-7CD0-40F2-801B-A68406184F79}"/>
              </a:ext>
            </a:extLst>
          </p:cNvPr>
          <p:cNvCxnSpPr/>
          <p:nvPr/>
        </p:nvCxnSpPr>
        <p:spPr>
          <a:xfrm>
            <a:off x="8796130" y="6120824"/>
            <a:ext cx="48701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9" name="Object 48">
            <a:extLst>
              <a:ext uri="{FF2B5EF4-FFF2-40B4-BE49-F238E27FC236}">
                <a16:creationId xmlns:a16="http://schemas.microsoft.com/office/drawing/2014/main" id="{574E9DB7-4E2F-4915-B3EA-3BB2369AE98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667152"/>
              </p:ext>
            </p:extLst>
          </p:nvPr>
        </p:nvGraphicFramePr>
        <p:xfrm>
          <a:off x="9383072" y="5802989"/>
          <a:ext cx="923925" cy="59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44" name="Equation" r:id="rId23" imgW="609480" imgH="393480" progId="Equation.DSMT4">
                  <p:embed/>
                </p:oleObj>
              </mc:Choice>
              <mc:Fallback>
                <p:oleObj name="Equation" r:id="rId23" imgW="609480" imgH="393480" progId="Equation.DSMT4">
                  <p:embed/>
                  <p:pic>
                    <p:nvPicPr>
                      <p:cNvPr id="30" name="Object 29">
                        <a:extLst>
                          <a:ext uri="{FF2B5EF4-FFF2-40B4-BE49-F238E27FC236}">
                            <a16:creationId xmlns:a16="http://schemas.microsoft.com/office/drawing/2014/main" id="{F3503ADA-8781-4503-AFC7-9B65E77EEB1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9383072" y="5802989"/>
                        <a:ext cx="923925" cy="596900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11283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18" grpId="0" animBg="1"/>
      <p:bldP spid="19" grpId="0" animBg="1"/>
      <p:bldP spid="21" grpId="0" animBg="1"/>
      <p:bldP spid="34" grpId="0"/>
      <p:bldP spid="39" grpId="0"/>
      <p:bldP spid="40" grpId="0"/>
      <p:bldP spid="4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44FF78A-297C-4405-BB74-1EBE33DB811E}"/>
              </a:ext>
            </a:extLst>
          </p:cNvPr>
          <p:cNvSpPr txBox="1"/>
          <p:nvPr/>
        </p:nvSpPr>
        <p:spPr>
          <a:xfrm>
            <a:off x="117699" y="799488"/>
            <a:ext cx="66078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0070C0"/>
                </a:solidFill>
              </a:rPr>
              <a:t>Say we put 2kg of steam (</a:t>
            </a:r>
            <a:r>
              <a:rPr lang="en-US" dirty="0" err="1">
                <a:solidFill>
                  <a:srgbClr val="0070C0"/>
                </a:solidFill>
              </a:rPr>
              <a:t>c</a:t>
            </a:r>
            <a:r>
              <a:rPr lang="en-US" baseline="-25000" dirty="0" err="1">
                <a:solidFill>
                  <a:srgbClr val="0070C0"/>
                </a:solidFill>
              </a:rPr>
              <a:t>steam</a:t>
            </a:r>
            <a:r>
              <a:rPr lang="en-US" dirty="0">
                <a:solidFill>
                  <a:srgbClr val="0070C0"/>
                </a:solidFill>
              </a:rPr>
              <a:t> = 1.98kJ/</a:t>
            </a:r>
            <a:r>
              <a:rPr lang="en-US" dirty="0" err="1">
                <a:solidFill>
                  <a:srgbClr val="0070C0"/>
                </a:solidFill>
              </a:rPr>
              <a:t>kgK</a:t>
            </a:r>
            <a:r>
              <a:rPr lang="en-US" dirty="0">
                <a:solidFill>
                  <a:srgbClr val="0070C0"/>
                </a:solidFill>
              </a:rPr>
              <a:t>) at 130̊˚ C in the freezer. </a:t>
            </a:r>
          </a:p>
          <a:p>
            <a:r>
              <a:rPr lang="en-US" dirty="0">
                <a:solidFill>
                  <a:srgbClr val="0070C0"/>
                </a:solidFill>
              </a:rPr>
              <a:t>If we cooled it half-way to ice, what would be its change in entropy?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4BF319A-922E-4C00-9D83-7829AA8A019A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421649" y="1934539"/>
            <a:ext cx="528637" cy="265113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93AB9C8C-13BE-4668-88A5-36C133F7E66E}"/>
              </a:ext>
            </a:extLst>
          </p:cNvPr>
          <p:cNvSpPr txBox="1">
            <a:spLocks/>
          </p:cNvSpPr>
          <p:nvPr/>
        </p:nvSpPr>
        <p:spPr>
          <a:xfrm>
            <a:off x="4405980" y="244158"/>
            <a:ext cx="3823252" cy="557350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b="1" u="sng" dirty="0">
                <a:latin typeface="+mn-lt"/>
              </a:rPr>
              <a:t>F.4 Entropy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A32E9CF-1B5D-4B74-B4BE-66A6FE4359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9851" y="683763"/>
            <a:ext cx="2290937" cy="2202470"/>
          </a:xfrm>
          <a:prstGeom prst="rect">
            <a:avLst/>
          </a:prstGeom>
          <a:noFill/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047F644-1740-42C0-9A39-D2B27A6B5278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4121831" y="1709122"/>
            <a:ext cx="1117600" cy="73818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39F1750-6FBA-4CB9-A53C-996DF6302C87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5339906" y="2093385"/>
            <a:ext cx="623888" cy="64293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2A172FA-C5E7-472A-A9D0-A56D93098FF0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7362207" y="2736321"/>
            <a:ext cx="1098550" cy="70008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462DFA0-0A49-4E38-B2B5-CB9371CFBC7E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3685967" y="3537125"/>
            <a:ext cx="7455044" cy="868026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ABC6882-1447-4C69-8944-599B6B13F4BB}"/>
              </a:ext>
            </a:extLst>
          </p:cNvPr>
          <p:cNvCxnSpPr>
            <a:cxnSpLocks/>
          </p:cNvCxnSpPr>
          <p:nvPr/>
        </p:nvCxnSpPr>
        <p:spPr>
          <a:xfrm flipV="1">
            <a:off x="5239431" y="1223694"/>
            <a:ext cx="5095888" cy="611361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9C84A16-31E6-4972-A69B-16D394F8FEEB}"/>
              </a:ext>
            </a:extLst>
          </p:cNvPr>
          <p:cNvCxnSpPr>
            <a:cxnSpLocks/>
          </p:cNvCxnSpPr>
          <p:nvPr/>
        </p:nvCxnSpPr>
        <p:spPr>
          <a:xfrm flipV="1">
            <a:off x="5974702" y="1496178"/>
            <a:ext cx="4206415" cy="677754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8D41D17-33A0-417D-9D4D-2437377D0492}"/>
              </a:ext>
            </a:extLst>
          </p:cNvPr>
          <p:cNvCxnSpPr>
            <a:cxnSpLocks/>
          </p:cNvCxnSpPr>
          <p:nvPr/>
        </p:nvCxnSpPr>
        <p:spPr>
          <a:xfrm flipV="1">
            <a:off x="7076515" y="1738416"/>
            <a:ext cx="2998013" cy="575720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10CE555-94E5-4871-AE3C-640B5C6A7011}"/>
              </a:ext>
            </a:extLst>
          </p:cNvPr>
          <p:cNvCxnSpPr>
            <a:cxnSpLocks/>
          </p:cNvCxnSpPr>
          <p:nvPr/>
        </p:nvCxnSpPr>
        <p:spPr>
          <a:xfrm flipV="1">
            <a:off x="8360229" y="2009066"/>
            <a:ext cx="1383488" cy="680481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aphicFrame>
        <p:nvGraphicFramePr>
          <p:cNvPr id="16" name="Object 15">
            <a:extLst>
              <a:ext uri="{FF2B5EF4-FFF2-40B4-BE49-F238E27FC236}">
                <a16:creationId xmlns:a16="http://schemas.microsoft.com/office/drawing/2014/main" id="{92CE6BA4-A5C8-463A-963C-12DC0028591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5032217"/>
              </p:ext>
            </p:extLst>
          </p:nvPr>
        </p:nvGraphicFramePr>
        <p:xfrm>
          <a:off x="3421649" y="4526224"/>
          <a:ext cx="8437562" cy="836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4" name="Equation" r:id="rId9" imgW="6781680" imgH="672840" progId="Equation.DSMT4">
                  <p:embed/>
                </p:oleObj>
              </mc:Choice>
              <mc:Fallback>
                <p:oleObj name="Equation" r:id="rId9" imgW="6781680" imgH="672840" progId="Equation.DSMT4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F2F6DB35-AA78-4E8A-9B7C-A72352BEA5E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421649" y="4526224"/>
                        <a:ext cx="8437562" cy="8366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>
            <a:extLst>
              <a:ext uri="{FF2B5EF4-FFF2-40B4-BE49-F238E27FC236}">
                <a16:creationId xmlns:a16="http://schemas.microsoft.com/office/drawing/2014/main" id="{897DCCB4-BB9A-4183-B14B-A4203B93DF4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75712719"/>
              </p:ext>
            </p:extLst>
          </p:nvPr>
        </p:nvGraphicFramePr>
        <p:xfrm>
          <a:off x="3332844" y="5533747"/>
          <a:ext cx="3743672" cy="559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5" name="Equation" r:id="rId11" imgW="2628720" imgH="393480" progId="Equation.DSMT4">
                  <p:embed/>
                </p:oleObj>
              </mc:Choice>
              <mc:Fallback>
                <p:oleObj name="Equation" r:id="rId11" imgW="2628720" imgH="393480" progId="Equation.DSMT4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F2F6DB35-AA78-4E8A-9B7C-A72352BEA5E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3332844" y="5533747"/>
                        <a:ext cx="3743672" cy="559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>
            <a:extLst>
              <a:ext uri="{FF2B5EF4-FFF2-40B4-BE49-F238E27FC236}">
                <a16:creationId xmlns:a16="http://schemas.microsoft.com/office/drawing/2014/main" id="{7AC69B22-CEA1-4937-852D-8713B0464A5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3280837"/>
              </p:ext>
            </p:extLst>
          </p:nvPr>
        </p:nvGraphicFramePr>
        <p:xfrm>
          <a:off x="3332843" y="6202771"/>
          <a:ext cx="1346601" cy="5564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6" name="Equation" r:id="rId13" imgW="952200" imgH="393480" progId="Equation.DSMT4">
                  <p:embed/>
                </p:oleObj>
              </mc:Choice>
              <mc:Fallback>
                <p:oleObj name="Equation" r:id="rId13" imgW="952200" imgH="393480" progId="Equation.DSMT4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F2F6DB35-AA78-4E8A-9B7C-A72352BEA5E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3332843" y="6202771"/>
                        <a:ext cx="1346601" cy="55648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>
            <a:extLst>
              <a:ext uri="{FF2B5EF4-FFF2-40B4-BE49-F238E27FC236}">
                <a16:creationId xmlns:a16="http://schemas.microsoft.com/office/drawing/2014/main" id="{02D55D60-A43A-4293-9A35-EB5D0347D14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5026516"/>
              </p:ext>
            </p:extLst>
          </p:nvPr>
        </p:nvGraphicFramePr>
        <p:xfrm>
          <a:off x="6136455" y="2332589"/>
          <a:ext cx="1172646" cy="700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7" name="Equation" r:id="rId15" imgW="850680" imgH="507960" progId="Equation.DSMT4">
                  <p:embed/>
                </p:oleObj>
              </mc:Choice>
              <mc:Fallback>
                <p:oleObj name="Equation" r:id="rId15" imgW="850680" imgH="5079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6136455" y="2332589"/>
                        <a:ext cx="1172646" cy="7000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66791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D4942D-DCD1-4258-9EA4-6C41BB69C011}"/>
              </a:ext>
            </a:extLst>
          </p:cNvPr>
          <p:cNvSpPr txBox="1">
            <a:spLocks/>
          </p:cNvSpPr>
          <p:nvPr/>
        </p:nvSpPr>
        <p:spPr>
          <a:xfrm>
            <a:off x="4536609" y="138146"/>
            <a:ext cx="3823252" cy="557350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u="sng" dirty="0">
                <a:latin typeface="+mn-lt"/>
              </a:rPr>
              <a:t>F.4 Entropy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45E31D9-EBEE-4332-A983-4B37CE4154E5}"/>
              </a:ext>
            </a:extLst>
          </p:cNvPr>
          <p:cNvSpPr txBox="1"/>
          <p:nvPr/>
        </p:nvSpPr>
        <p:spPr>
          <a:xfrm>
            <a:off x="212818" y="884582"/>
            <a:ext cx="1192826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For some purposes, though, we </a:t>
            </a:r>
            <a:r>
              <a:rPr lang="en-US" i="1" dirty="0"/>
              <a:t>do</a:t>
            </a:r>
            <a:r>
              <a:rPr lang="en-US" dirty="0"/>
              <a:t> need to know how S(T,V,N) depends on volume.  And we can work this out for the three</a:t>
            </a:r>
          </a:p>
          <a:p>
            <a:r>
              <a:rPr lang="en-US" dirty="0"/>
              <a:t>special cases we considered before: ideal gas, Van der Waals gas, ideal solid.  Saving you the agony (if you want, you can look</a:t>
            </a:r>
          </a:p>
          <a:p>
            <a:r>
              <a:rPr lang="en-US" dirty="0"/>
              <a:t>at the Summary in </a:t>
            </a:r>
            <a:r>
              <a:rPr lang="en-US" dirty="0" err="1"/>
              <a:t>Polylearn</a:t>
            </a:r>
            <a:r>
              <a:rPr lang="en-US" dirty="0"/>
              <a:t> for a derivation of the results)….it all starts with the formula S = </a:t>
            </a:r>
            <a:r>
              <a:rPr lang="en-US" dirty="0" err="1"/>
              <a:t>k</a:t>
            </a:r>
            <a:r>
              <a:rPr lang="en-US" baseline="-25000" dirty="0" err="1"/>
              <a:t>B</a:t>
            </a:r>
            <a:r>
              <a:rPr lang="en-US" dirty="0" err="1"/>
              <a:t>lnΩ</a:t>
            </a:r>
            <a:r>
              <a:rPr lang="en-US" dirty="0"/>
              <a:t>, and ends up with….</a:t>
            </a:r>
          </a:p>
        </p:txBody>
      </p:sp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3C76E922-B22C-4AFC-92F6-7BF430223D9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0947803"/>
              </p:ext>
            </p:extLst>
          </p:nvPr>
        </p:nvGraphicFramePr>
        <p:xfrm>
          <a:off x="298174" y="5094287"/>
          <a:ext cx="4749800" cy="636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10" name="Equation" r:id="rId3" imgW="3632040" imgH="482400" progId="Equation.DSMT4">
                  <p:embed/>
                </p:oleObj>
              </mc:Choice>
              <mc:Fallback>
                <p:oleObj name="Equation" r:id="rId3" imgW="3632040" imgH="482400" progId="Equation.DSMT4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174" y="5094287"/>
                        <a:ext cx="4749800" cy="636587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9">
            <a:extLst>
              <a:ext uri="{FF2B5EF4-FFF2-40B4-BE49-F238E27FC236}">
                <a16:creationId xmlns:a16="http://schemas.microsoft.com/office/drawing/2014/main" id="{B0BDF977-B945-4DD6-BCEA-4DD5F03325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0BC7BB41-9A12-40F1-BA4C-A9C798BAD52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3991486"/>
              </p:ext>
            </p:extLst>
          </p:nvPr>
        </p:nvGraphicFramePr>
        <p:xfrm>
          <a:off x="298174" y="2207932"/>
          <a:ext cx="4531588" cy="6232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11" name="Equation" r:id="rId5" imgW="3543120" imgH="482400" progId="Equation.DSMT4">
                  <p:embed/>
                </p:oleObj>
              </mc:Choice>
              <mc:Fallback>
                <p:oleObj name="Equation" r:id="rId5" imgW="3543120" imgH="482400" progId="Equation.DSMT4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174" y="2207932"/>
                        <a:ext cx="4531588" cy="623297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>
            <a:extLst>
              <a:ext uri="{FF2B5EF4-FFF2-40B4-BE49-F238E27FC236}">
                <a16:creationId xmlns:a16="http://schemas.microsoft.com/office/drawing/2014/main" id="{02E97AB4-44A8-47B6-925D-941D890DDAB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53582338"/>
              </p:ext>
            </p:extLst>
          </p:nvPr>
        </p:nvGraphicFramePr>
        <p:xfrm>
          <a:off x="271463" y="3492500"/>
          <a:ext cx="5416550" cy="63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12" name="Equation" r:id="rId7" imgW="4140000" imgH="482400" progId="Equation.DSMT4">
                  <p:embed/>
                </p:oleObj>
              </mc:Choice>
              <mc:Fallback>
                <p:oleObj name="Equation" r:id="rId7" imgW="4140000" imgH="482400" progId="Equation.DSMT4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1463" y="3492500"/>
                        <a:ext cx="5416550" cy="635000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>
            <a:extLst>
              <a:ext uri="{FF2B5EF4-FFF2-40B4-BE49-F238E27FC236}">
                <a16:creationId xmlns:a16="http://schemas.microsoft.com/office/drawing/2014/main" id="{2FEFB8F3-6328-43C8-BB75-1708ADF498B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4748850"/>
              </p:ext>
            </p:extLst>
          </p:nvPr>
        </p:nvGraphicFramePr>
        <p:xfrm>
          <a:off x="6448235" y="5050089"/>
          <a:ext cx="5027613" cy="1552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13" name="Equation" r:id="rId9" imgW="3619440" imgH="1117440" progId="Equation.DSMT4">
                  <p:embed/>
                </p:oleObj>
              </mc:Choice>
              <mc:Fallback>
                <p:oleObj name="Equation" r:id="rId9" imgW="3619440" imgH="11174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6448235" y="5050089"/>
                        <a:ext cx="5027613" cy="15525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>
            <a:extLst>
              <a:ext uri="{FF2B5EF4-FFF2-40B4-BE49-F238E27FC236}">
                <a16:creationId xmlns:a16="http://schemas.microsoft.com/office/drawing/2014/main" id="{54618721-8FFC-4D7A-A364-CD46430BF5B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2527806"/>
              </p:ext>
            </p:extLst>
          </p:nvPr>
        </p:nvGraphicFramePr>
        <p:xfrm>
          <a:off x="6448235" y="2377872"/>
          <a:ext cx="3140075" cy="282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14" name="Equation" r:id="rId11" imgW="2260440" imgH="203040" progId="Equation.DSMT4">
                  <p:embed/>
                </p:oleObj>
              </mc:Choice>
              <mc:Fallback>
                <p:oleObj name="Equation" r:id="rId11" imgW="2260440" imgH="203040" progId="Equation.DSMT4">
                  <p:embed/>
                  <p:pic>
                    <p:nvPicPr>
                      <p:cNvPr id="17" name="Object 16">
                        <a:extLst>
                          <a:ext uri="{FF2B5EF4-FFF2-40B4-BE49-F238E27FC236}">
                            <a16:creationId xmlns:a16="http://schemas.microsoft.com/office/drawing/2014/main" id="{2FEFB8F3-6328-43C8-BB75-1708ADF498B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6448235" y="2377872"/>
                        <a:ext cx="3140075" cy="2825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>
            <a:extLst>
              <a:ext uri="{FF2B5EF4-FFF2-40B4-BE49-F238E27FC236}">
                <a16:creationId xmlns:a16="http://schemas.microsoft.com/office/drawing/2014/main" id="{C362BB68-8EF0-4A8E-89FF-0E8DCF2D4A0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2351775"/>
              </p:ext>
            </p:extLst>
          </p:nvPr>
        </p:nvGraphicFramePr>
        <p:xfrm>
          <a:off x="6448235" y="3492500"/>
          <a:ext cx="3544888" cy="600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15" name="Equation" r:id="rId13" imgW="2552400" imgH="431640" progId="Equation.DSMT4">
                  <p:embed/>
                </p:oleObj>
              </mc:Choice>
              <mc:Fallback>
                <p:oleObj name="Equation" r:id="rId13" imgW="2552400" imgH="431640" progId="Equation.DSMT4">
                  <p:embed/>
                  <p:pic>
                    <p:nvPicPr>
                      <p:cNvPr id="18" name="Object 17">
                        <a:extLst>
                          <a:ext uri="{FF2B5EF4-FFF2-40B4-BE49-F238E27FC236}">
                            <a16:creationId xmlns:a16="http://schemas.microsoft.com/office/drawing/2014/main" id="{54618721-8FFC-4D7A-A364-CD46430BF5B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6448235" y="3492500"/>
                        <a:ext cx="3544888" cy="6000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52106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797D97A9-2E46-498A-B85F-466F3DC52675}"/>
              </a:ext>
            </a:extLst>
          </p:cNvPr>
          <p:cNvSpPr txBox="1">
            <a:spLocks/>
          </p:cNvSpPr>
          <p:nvPr/>
        </p:nvSpPr>
        <p:spPr>
          <a:xfrm>
            <a:off x="4527278" y="296766"/>
            <a:ext cx="2629301" cy="557350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u="sng" dirty="0">
                <a:latin typeface="+mn-lt"/>
              </a:rPr>
              <a:t>F.4 Entropy</a:t>
            </a:r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140A9DAD-F04D-49DE-98F5-43C10860BD2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3793886"/>
              </p:ext>
            </p:extLst>
          </p:nvPr>
        </p:nvGraphicFramePr>
        <p:xfrm>
          <a:off x="355358" y="2035173"/>
          <a:ext cx="1760538" cy="144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89" name="Bitmap Image" r:id="rId3" imgW="3580952" imgH="2629128" progId="Paint.Picture">
                  <p:embed/>
                </p:oleObj>
              </mc:Choice>
              <mc:Fallback>
                <p:oleObj name="Bitmap Image" r:id="rId3" imgW="3580952" imgH="2629128" progId="Paint.Picture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18724" t="34203" r="32127" b="10724"/>
                      <a:stretch>
                        <a:fillRect/>
                      </a:stretch>
                    </p:blipFill>
                    <p:spPr bwMode="auto">
                      <a:xfrm>
                        <a:off x="355358" y="2035173"/>
                        <a:ext cx="1760538" cy="1447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882F1DED-9430-4375-AA90-2B4109D684D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5397635"/>
              </p:ext>
            </p:extLst>
          </p:nvPr>
        </p:nvGraphicFramePr>
        <p:xfrm>
          <a:off x="5476267" y="2717622"/>
          <a:ext cx="971550" cy="285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90" name="Equation" r:id="rId5" imgW="774360" imgH="228600" progId="Equation.DSMT4">
                  <p:embed/>
                </p:oleObj>
              </mc:Choice>
              <mc:Fallback>
                <p:oleObj name="Equation" r:id="rId5" imgW="774360" imgH="2286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76267" y="2717622"/>
                        <a:ext cx="971550" cy="2857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3">
            <a:extLst>
              <a:ext uri="{FF2B5EF4-FFF2-40B4-BE49-F238E27FC236}">
                <a16:creationId xmlns:a16="http://schemas.microsoft.com/office/drawing/2014/main" id="{A62B9F6B-2AEE-47F7-94DD-91A337E6E0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9892" y="1003136"/>
            <a:ext cx="1175221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Question 3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Suppose you have 0.77 mol of an ideal gas kept in a container of volume V = 0.04m</a:t>
            </a:r>
            <a:r>
              <a:rPr kumimoji="0" lang="en-US" altLang="en-US" sz="1600" b="0" i="0" u="none" strike="noStrike" cap="none" normalizeH="0" baseline="30000" dirty="0">
                <a:ln>
                  <a:noFill/>
                </a:ln>
                <a:solidFill>
                  <a:srgbClr val="0070C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pressure p = 5atm,  temperature T = 400K.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Then you open the container and let it expand into a larger insulated container of volume V = 0.20m</a:t>
            </a:r>
            <a:r>
              <a:rPr kumimoji="0" lang="en-US" altLang="en-US" sz="1600" b="0" i="0" u="none" strike="noStrike" cap="none" normalizeH="0" baseline="30000" dirty="0">
                <a:ln>
                  <a:noFill/>
                </a:ln>
                <a:solidFill>
                  <a:srgbClr val="0070C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(volume includes original container).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(a) What will be the change in energy of the gas?  (b) What will be its change in entropy?  </a:t>
            </a:r>
            <a:endParaRPr kumimoji="0" lang="en-US" altLang="en-US" sz="105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2AA1766-7D6A-4FFE-B8E8-5F4D7CEB0E69}"/>
              </a:ext>
            </a:extLst>
          </p:cNvPr>
          <p:cNvSpPr txBox="1"/>
          <p:nvPr/>
        </p:nvSpPr>
        <p:spPr>
          <a:xfrm>
            <a:off x="355358" y="3846602"/>
            <a:ext cx="40094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We can get change in energy from the 1</a:t>
            </a:r>
            <a:r>
              <a:rPr lang="en-US" sz="1600" baseline="30000" dirty="0"/>
              <a:t>st</a:t>
            </a:r>
            <a:r>
              <a:rPr lang="en-US" sz="1600" dirty="0"/>
              <a:t> law:</a:t>
            </a:r>
          </a:p>
        </p:txBody>
      </p:sp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D6125C52-A9CA-467A-8840-D227EEC9F57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62451544"/>
              </p:ext>
            </p:extLst>
          </p:nvPr>
        </p:nvGraphicFramePr>
        <p:xfrm>
          <a:off x="3013788" y="2050532"/>
          <a:ext cx="1760538" cy="144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91" name="Bitmap Image" r:id="rId7" imgW="3581280" imgH="2629080" progId="Paint.Picture">
                  <p:embed/>
                </p:oleObj>
              </mc:Choice>
              <mc:Fallback>
                <p:oleObj name="Bitmap Image" r:id="rId7" imgW="3581280" imgH="2629080" progId="Paint.Picture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140A9DAD-F04D-49DE-98F5-43C10860BD2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 l="18724" t="34203" r="32127" b="10724"/>
                      <a:stretch>
                        <a:fillRect/>
                      </a:stretch>
                    </p:blipFill>
                    <p:spPr bwMode="auto">
                      <a:xfrm>
                        <a:off x="3013788" y="2050532"/>
                        <a:ext cx="1760538" cy="1447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FED4A66-6BD9-4BF6-8C5B-EB67764534AA}"/>
              </a:ext>
            </a:extLst>
          </p:cNvPr>
          <p:cNvCxnSpPr/>
          <p:nvPr/>
        </p:nvCxnSpPr>
        <p:spPr>
          <a:xfrm>
            <a:off x="2248678" y="2759073"/>
            <a:ext cx="60648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CB72B851-FD90-4325-A420-06C7E37B383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1704061"/>
              </p:ext>
            </p:extLst>
          </p:nvPr>
        </p:nvGraphicFramePr>
        <p:xfrm>
          <a:off x="434166" y="4323513"/>
          <a:ext cx="1814512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92" name="Equation" r:id="rId9" imgW="1422360" imgH="228600" progId="Equation.DSMT4">
                  <p:embed/>
                </p:oleObj>
              </mc:Choice>
              <mc:Fallback>
                <p:oleObj name="Equation" r:id="rId9" imgW="142236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34166" y="4323513"/>
                        <a:ext cx="1814512" cy="292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3A925D64-6932-4A12-9237-3E39BCB71BA6}"/>
              </a:ext>
            </a:extLst>
          </p:cNvPr>
          <p:cNvSpPr txBox="1"/>
          <p:nvPr/>
        </p:nvSpPr>
        <p:spPr>
          <a:xfrm>
            <a:off x="5368205" y="2300982"/>
            <a:ext cx="49776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And we can get the change in entropy from our equation.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41822C7-1123-4598-B10F-B457A163953C}"/>
              </a:ext>
            </a:extLst>
          </p:cNvPr>
          <p:cNvSpPr txBox="1"/>
          <p:nvPr/>
        </p:nvSpPr>
        <p:spPr>
          <a:xfrm>
            <a:off x="336956" y="5537872"/>
            <a:ext cx="40041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Note that since </a:t>
            </a:r>
            <a:r>
              <a:rPr lang="en-US" sz="1600" dirty="0" err="1"/>
              <a:t>E</a:t>
            </a:r>
            <a:r>
              <a:rPr lang="en-US" sz="1600" baseline="-25000" dirty="0" err="1"/>
              <a:t>ideal</a:t>
            </a:r>
            <a:r>
              <a:rPr lang="en-US" sz="1600" baseline="-25000" dirty="0"/>
              <a:t> gas</a:t>
            </a:r>
            <a:r>
              <a:rPr lang="en-US" sz="1600" baseline="30000" dirty="0"/>
              <a:t> </a:t>
            </a:r>
            <a:r>
              <a:rPr lang="en-US" sz="1600" dirty="0"/>
              <a:t>= (f/2)</a:t>
            </a:r>
            <a:r>
              <a:rPr lang="en-US" sz="1600" dirty="0" err="1"/>
              <a:t>Nk</a:t>
            </a:r>
            <a:r>
              <a:rPr lang="en-US" sz="1600" baseline="-25000" dirty="0" err="1"/>
              <a:t>B</a:t>
            </a:r>
            <a:r>
              <a:rPr lang="en-US" sz="1600" dirty="0" err="1"/>
              <a:t>T</a:t>
            </a:r>
            <a:r>
              <a:rPr lang="en-US" sz="1600" dirty="0"/>
              <a:t>, this means</a:t>
            </a:r>
          </a:p>
          <a:p>
            <a:r>
              <a:rPr lang="en-US" sz="1600" dirty="0"/>
              <a:t>that T doesn’t change either….</a:t>
            </a:r>
          </a:p>
        </p:txBody>
      </p:sp>
      <p:graphicFrame>
        <p:nvGraphicFramePr>
          <p:cNvPr id="16" name="Object 15">
            <a:extLst>
              <a:ext uri="{FF2B5EF4-FFF2-40B4-BE49-F238E27FC236}">
                <a16:creationId xmlns:a16="http://schemas.microsoft.com/office/drawing/2014/main" id="{C79D9454-6F24-49AC-ABDA-6F712CE05F5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9283020"/>
              </p:ext>
            </p:extLst>
          </p:nvPr>
        </p:nvGraphicFramePr>
        <p:xfrm>
          <a:off x="434166" y="4753970"/>
          <a:ext cx="1279525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93" name="Equation" r:id="rId11" imgW="1002960" imgH="228600" progId="Equation.DSMT4">
                  <p:embed/>
                </p:oleObj>
              </mc:Choice>
              <mc:Fallback>
                <p:oleObj name="Equation" r:id="rId11" imgW="1002960" imgH="228600" progId="Equation.DSMT4">
                  <p:embed/>
                  <p:pic>
                    <p:nvPicPr>
                      <p:cNvPr id="13" name="Object 12">
                        <a:extLst>
                          <a:ext uri="{FF2B5EF4-FFF2-40B4-BE49-F238E27FC236}">
                            <a16:creationId xmlns:a16="http://schemas.microsoft.com/office/drawing/2014/main" id="{CB72B851-FD90-4325-A420-06C7E37B383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434166" y="4753970"/>
                        <a:ext cx="1279525" cy="292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>
            <a:extLst>
              <a:ext uri="{FF2B5EF4-FFF2-40B4-BE49-F238E27FC236}">
                <a16:creationId xmlns:a16="http://schemas.microsoft.com/office/drawing/2014/main" id="{0EAB9A5D-D592-457E-8616-260CEB8193B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9042744"/>
              </p:ext>
            </p:extLst>
          </p:nvPr>
        </p:nvGraphicFramePr>
        <p:xfrm>
          <a:off x="434166" y="5145921"/>
          <a:ext cx="760412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94" name="Equation" r:id="rId13" imgW="596880" imgH="228600" progId="Equation.DSMT4">
                  <p:embed/>
                </p:oleObj>
              </mc:Choice>
              <mc:Fallback>
                <p:oleObj name="Equation" r:id="rId13" imgW="596880" imgH="228600" progId="Equation.DSMT4">
                  <p:embed/>
                  <p:pic>
                    <p:nvPicPr>
                      <p:cNvPr id="13" name="Object 12">
                        <a:extLst>
                          <a:ext uri="{FF2B5EF4-FFF2-40B4-BE49-F238E27FC236}">
                            <a16:creationId xmlns:a16="http://schemas.microsoft.com/office/drawing/2014/main" id="{CB72B851-FD90-4325-A420-06C7E37B383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434166" y="5145921"/>
                        <a:ext cx="760412" cy="292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>
            <a:extLst>
              <a:ext uri="{FF2B5EF4-FFF2-40B4-BE49-F238E27FC236}">
                <a16:creationId xmlns:a16="http://schemas.microsoft.com/office/drawing/2014/main" id="{8D410A2F-0FE9-41AF-9361-69C0D40B2DA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2966239"/>
              </p:ext>
            </p:extLst>
          </p:nvPr>
        </p:nvGraphicFramePr>
        <p:xfrm>
          <a:off x="5510805" y="3220501"/>
          <a:ext cx="3059113" cy="601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95" name="Equation" r:id="rId15" imgW="2438280" imgH="482400" progId="Equation.DSMT4">
                  <p:embed/>
                </p:oleObj>
              </mc:Choice>
              <mc:Fallback>
                <p:oleObj name="Equation" r:id="rId15" imgW="2438280" imgH="482400" progId="Equation.DSMT4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882F1DED-9430-4375-AA90-2B4109D684D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10805" y="3220501"/>
                        <a:ext cx="3059113" cy="6016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>
            <a:extLst>
              <a:ext uri="{FF2B5EF4-FFF2-40B4-BE49-F238E27FC236}">
                <a16:creationId xmlns:a16="http://schemas.microsoft.com/office/drawing/2014/main" id="{F1C1B392-E642-4A28-A625-3EA7715F0E7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0190375"/>
              </p:ext>
            </p:extLst>
          </p:nvPr>
        </p:nvGraphicFramePr>
        <p:xfrm>
          <a:off x="5510805" y="3846602"/>
          <a:ext cx="6580187" cy="601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96" name="Equation" r:id="rId17" imgW="5244840" imgH="482400" progId="Equation.DSMT4">
                  <p:embed/>
                </p:oleObj>
              </mc:Choice>
              <mc:Fallback>
                <p:oleObj name="Equation" r:id="rId17" imgW="5244840" imgH="482400" progId="Equation.DSMT4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882F1DED-9430-4375-AA90-2B4109D684D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10805" y="3846602"/>
                        <a:ext cx="6580187" cy="6016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>
            <a:extLst>
              <a:ext uri="{FF2B5EF4-FFF2-40B4-BE49-F238E27FC236}">
                <a16:creationId xmlns:a16="http://schemas.microsoft.com/office/drawing/2014/main" id="{38D745FA-56C0-4520-964D-4C595B427A0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2251354"/>
              </p:ext>
            </p:extLst>
          </p:nvPr>
        </p:nvGraphicFramePr>
        <p:xfrm>
          <a:off x="5510805" y="4419969"/>
          <a:ext cx="6484937" cy="601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97" name="Equation" r:id="rId19" imgW="5168880" imgH="482400" progId="Equation.DSMT4">
                  <p:embed/>
                </p:oleObj>
              </mc:Choice>
              <mc:Fallback>
                <p:oleObj name="Equation" r:id="rId19" imgW="5168880" imgH="482400" progId="Equation.DSMT4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882F1DED-9430-4375-AA90-2B4109D684D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10805" y="4419969"/>
                        <a:ext cx="6484937" cy="6016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0">
            <a:extLst>
              <a:ext uri="{FF2B5EF4-FFF2-40B4-BE49-F238E27FC236}">
                <a16:creationId xmlns:a16="http://schemas.microsoft.com/office/drawing/2014/main" id="{7806C091-12BA-4B09-8C01-35F61E2A279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3965196"/>
              </p:ext>
            </p:extLst>
          </p:nvPr>
        </p:nvGraphicFramePr>
        <p:xfrm>
          <a:off x="5510805" y="5046070"/>
          <a:ext cx="3043237" cy="538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98" name="Equation" r:id="rId21" imgW="2425680" imgH="431640" progId="Equation.DSMT4">
                  <p:embed/>
                </p:oleObj>
              </mc:Choice>
              <mc:Fallback>
                <p:oleObj name="Equation" r:id="rId21" imgW="2425680" imgH="431640" progId="Equation.DSMT4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882F1DED-9430-4375-AA90-2B4109D684D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10805" y="5046070"/>
                        <a:ext cx="3043237" cy="5381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21">
            <a:extLst>
              <a:ext uri="{FF2B5EF4-FFF2-40B4-BE49-F238E27FC236}">
                <a16:creationId xmlns:a16="http://schemas.microsoft.com/office/drawing/2014/main" id="{F5B84245-04EC-4AE0-8E65-13E2D70D164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5025784"/>
              </p:ext>
            </p:extLst>
          </p:nvPr>
        </p:nvGraphicFramePr>
        <p:xfrm>
          <a:off x="5510805" y="5751915"/>
          <a:ext cx="1036637" cy="25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99" name="Equation" r:id="rId23" imgW="825480" imgH="203040" progId="Equation.DSMT4">
                  <p:embed/>
                </p:oleObj>
              </mc:Choice>
              <mc:Fallback>
                <p:oleObj name="Equation" r:id="rId23" imgW="825480" imgH="203040" progId="Equation.DSMT4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882F1DED-9430-4375-AA90-2B4109D684D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10805" y="5751915"/>
                        <a:ext cx="1036637" cy="2540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47293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4" grpId="0"/>
      <p:bldP spid="1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649</Words>
  <Application>Microsoft Office PowerPoint</Application>
  <PresentationFormat>Widescreen</PresentationFormat>
  <Paragraphs>55</Paragraphs>
  <Slides>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Office Theme</vt:lpstr>
      <vt:lpstr>Bitmap Image</vt:lpstr>
      <vt:lpstr>Equation</vt:lpstr>
      <vt:lpstr>MathType 6.0 Equation</vt:lpstr>
      <vt:lpstr>PowerPoint Presentation</vt:lpstr>
      <vt:lpstr>PowerPoint Presentation</vt:lpstr>
      <vt:lpstr>F.4 Entropy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F.4 Entropy</dc:title>
  <dc:creator>Andrew Douglas</dc:creator>
  <cp:lastModifiedBy>Andrew Douglas</cp:lastModifiedBy>
  <cp:revision>36</cp:revision>
  <dcterms:created xsi:type="dcterms:W3CDTF">2018-05-31T03:25:22Z</dcterms:created>
  <dcterms:modified xsi:type="dcterms:W3CDTF">2018-06-04T16:37:19Z</dcterms:modified>
</cp:coreProperties>
</file>